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2"/>
  </p:notesMasterIdLst>
  <p:sldIdLst>
    <p:sldId id="497" r:id="rId2"/>
    <p:sldId id="756" r:id="rId3"/>
    <p:sldId id="930" r:id="rId4"/>
    <p:sldId id="1071" r:id="rId5"/>
    <p:sldId id="784" r:id="rId6"/>
    <p:sldId id="1075" r:id="rId7"/>
    <p:sldId id="1020" r:id="rId8"/>
    <p:sldId id="1023" r:id="rId9"/>
    <p:sldId id="1024" r:id="rId10"/>
    <p:sldId id="1025" r:id="rId11"/>
    <p:sldId id="1026" r:id="rId12"/>
    <p:sldId id="1022" r:id="rId13"/>
    <p:sldId id="1027" r:id="rId14"/>
    <p:sldId id="1076" r:id="rId15"/>
    <p:sldId id="1082" r:id="rId16"/>
    <p:sldId id="1085" r:id="rId17"/>
    <p:sldId id="788" r:id="rId18"/>
    <p:sldId id="1040" r:id="rId19"/>
    <p:sldId id="1041" r:id="rId20"/>
    <p:sldId id="1042" r:id="rId21"/>
    <p:sldId id="1037" r:id="rId22"/>
    <p:sldId id="1038" r:id="rId23"/>
    <p:sldId id="1043" r:id="rId24"/>
    <p:sldId id="790" r:id="rId25"/>
    <p:sldId id="1045" r:id="rId26"/>
    <p:sldId id="878" r:id="rId27"/>
    <p:sldId id="931" r:id="rId28"/>
    <p:sldId id="851" r:id="rId29"/>
    <p:sldId id="1093" r:id="rId30"/>
    <p:sldId id="1092" r:id="rId31"/>
    <p:sldId id="1091" r:id="rId32"/>
    <p:sldId id="1090" r:id="rId33"/>
    <p:sldId id="1089" r:id="rId34"/>
    <p:sldId id="1088" r:id="rId35"/>
    <p:sldId id="1087" r:id="rId36"/>
    <p:sldId id="1086" r:id="rId37"/>
    <p:sldId id="857" r:id="rId38"/>
    <p:sldId id="1099" r:id="rId39"/>
    <p:sldId id="1098" r:id="rId40"/>
    <p:sldId id="1097" r:id="rId41"/>
    <p:sldId id="1096" r:id="rId42"/>
    <p:sldId id="1095" r:id="rId43"/>
    <p:sldId id="1094" r:id="rId44"/>
    <p:sldId id="932" r:id="rId45"/>
    <p:sldId id="859" r:id="rId46"/>
    <p:sldId id="1104" r:id="rId47"/>
    <p:sldId id="1103" r:id="rId48"/>
    <p:sldId id="1102" r:id="rId49"/>
    <p:sldId id="1100" r:id="rId50"/>
    <p:sldId id="1101" r:id="rId51"/>
    <p:sldId id="1105" r:id="rId52"/>
    <p:sldId id="866" r:id="rId53"/>
    <p:sldId id="1106" r:id="rId54"/>
    <p:sldId id="867" r:id="rId55"/>
    <p:sldId id="868" r:id="rId56"/>
    <p:sldId id="869" r:id="rId57"/>
    <p:sldId id="870" r:id="rId58"/>
    <p:sldId id="871" r:id="rId59"/>
    <p:sldId id="872" r:id="rId60"/>
    <p:sldId id="873" r:id="rId61"/>
    <p:sldId id="874" r:id="rId62"/>
    <p:sldId id="875" r:id="rId63"/>
    <p:sldId id="776" r:id="rId64"/>
    <p:sldId id="881" r:id="rId65"/>
    <p:sldId id="809" r:id="rId66"/>
    <p:sldId id="812" r:id="rId67"/>
    <p:sldId id="1108" r:id="rId68"/>
    <p:sldId id="1107" r:id="rId69"/>
    <p:sldId id="813" r:id="rId70"/>
    <p:sldId id="1109" r:id="rId71"/>
    <p:sldId id="814" r:id="rId72"/>
    <p:sldId id="882" r:id="rId73"/>
    <p:sldId id="1110" r:id="rId74"/>
    <p:sldId id="818" r:id="rId75"/>
    <p:sldId id="885" r:id="rId76"/>
    <p:sldId id="1112" r:id="rId77"/>
    <p:sldId id="1111" r:id="rId78"/>
    <p:sldId id="817" r:id="rId79"/>
    <p:sldId id="1113" r:id="rId80"/>
    <p:sldId id="1178" r:id="rId81"/>
    <p:sldId id="1117" r:id="rId82"/>
    <p:sldId id="1119" r:id="rId83"/>
    <p:sldId id="1123" r:id="rId84"/>
    <p:sldId id="1124" r:id="rId85"/>
    <p:sldId id="1125" r:id="rId86"/>
    <p:sldId id="1126" r:id="rId87"/>
    <p:sldId id="1127" r:id="rId88"/>
    <p:sldId id="933" r:id="rId89"/>
    <p:sldId id="827" r:id="rId90"/>
    <p:sldId id="830" r:id="rId91"/>
    <p:sldId id="1128" r:id="rId92"/>
    <p:sldId id="1129" r:id="rId93"/>
    <p:sldId id="1132" r:id="rId94"/>
    <p:sldId id="1133" r:id="rId95"/>
    <p:sldId id="1134" r:id="rId96"/>
    <p:sldId id="1135" r:id="rId97"/>
    <p:sldId id="1136" r:id="rId98"/>
    <p:sldId id="1137" r:id="rId99"/>
    <p:sldId id="1138" r:id="rId100"/>
    <p:sldId id="1139" r:id="rId101"/>
    <p:sldId id="1140" r:id="rId102"/>
    <p:sldId id="1145" r:id="rId103"/>
    <p:sldId id="1146" r:id="rId104"/>
    <p:sldId id="1149" r:id="rId105"/>
    <p:sldId id="843" r:id="rId106"/>
    <p:sldId id="1152" r:id="rId107"/>
    <p:sldId id="1153" r:id="rId108"/>
    <p:sldId id="777" r:id="rId109"/>
    <p:sldId id="924" r:id="rId110"/>
    <p:sldId id="1051" r:id="rId111"/>
    <p:sldId id="1154" r:id="rId112"/>
    <p:sldId id="1155" r:id="rId113"/>
    <p:sldId id="1161" r:id="rId114"/>
    <p:sldId id="1160" r:id="rId115"/>
    <p:sldId id="779" r:id="rId116"/>
    <p:sldId id="1163" r:id="rId117"/>
    <p:sldId id="1061" r:id="rId118"/>
    <p:sldId id="1165" r:id="rId119"/>
    <p:sldId id="1164" r:id="rId120"/>
    <p:sldId id="1168" r:id="rId121"/>
    <p:sldId id="1064" r:id="rId122"/>
    <p:sldId id="1167" r:id="rId123"/>
    <p:sldId id="1166" r:id="rId124"/>
    <p:sldId id="1065" r:id="rId125"/>
    <p:sldId id="1169" r:id="rId126"/>
    <p:sldId id="1068" r:id="rId127"/>
    <p:sldId id="1172" r:id="rId128"/>
    <p:sldId id="1171" r:id="rId129"/>
    <p:sldId id="1170" r:id="rId130"/>
    <p:sldId id="1174" r:id="rId131"/>
  </p:sldIdLst>
  <p:sldSz cx="9144000" cy="6858000" type="screen4x3"/>
  <p:notesSz cx="6858000" cy="9144000"/>
  <p:custDataLst>
    <p:tags r:id="rId133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6" userDrawn="1">
          <p15:clr>
            <a:srgbClr val="A4A3A4"/>
          </p15:clr>
        </p15:guide>
        <p15:guide id="2" pos="385" userDrawn="1">
          <p15:clr>
            <a:srgbClr val="A4A3A4"/>
          </p15:clr>
        </p15:guide>
        <p15:guide id="3" orient="horz" pos="709" userDrawn="1">
          <p15:clr>
            <a:srgbClr val="A4A3A4"/>
          </p15:clr>
        </p15:guide>
        <p15:guide id="4" orient="horz" pos="1207" userDrawn="1">
          <p15:clr>
            <a:srgbClr val="A4A3A4"/>
          </p15:clr>
        </p15:guide>
        <p15:guide id="5" orient="horz" pos="379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504D"/>
    <a:srgbClr val="373737"/>
    <a:srgbClr val="28516A"/>
    <a:srgbClr val="416F2F"/>
    <a:srgbClr val="1F788D"/>
    <a:srgbClr val="B30159"/>
    <a:srgbClr val="5E5E5E"/>
    <a:srgbClr val="51A153"/>
    <a:srgbClr val="2459A4"/>
    <a:srgbClr val="C9DA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62" autoAdjust="0"/>
    <p:restoredTop sz="92647" autoAdjust="0"/>
  </p:normalViewPr>
  <p:slideViewPr>
    <p:cSldViewPr>
      <p:cViewPr varScale="1">
        <p:scale>
          <a:sx n="115" d="100"/>
          <a:sy n="115" d="100"/>
        </p:scale>
        <p:origin x="200" y="392"/>
      </p:cViewPr>
      <p:guideLst>
        <p:guide orient="horz" pos="436"/>
        <p:guide pos="385"/>
        <p:guide orient="horz" pos="709"/>
        <p:guide orient="horz" pos="1207"/>
        <p:guide orient="horz" pos="37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presProps" Target="presProp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viewProps" Target="viewProp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notesMaster" Target="notesMasters/notesMaster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tags" Target="tags/tag1.xml"/></Relationships>
</file>

<file path=ppt/media/audio1.wav>
</file>

<file path=ppt/media/image1.png>
</file>

<file path=ppt/media/image10.png>
</file>

<file path=ppt/media/image100.png>
</file>

<file path=ppt/media/image101.png>
</file>

<file path=ppt/media/image1010.png>
</file>

<file path=ppt/media/image102.png>
</file>

<file path=ppt/media/image1020.png>
</file>

<file path=ppt/media/image1030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4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30.png>
</file>

<file path=ppt/media/image124.png>
</file>

<file path=ppt/media/image1240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10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10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10.png>
</file>

<file path=ppt/media/image172.png>
</file>

<file path=ppt/media/image1720.png>
</file>

<file path=ppt/media/image173.png>
</file>

<file path=ppt/media/image1730.png>
</file>

<file path=ppt/media/image174.png>
</file>

<file path=ppt/media/image175.png>
</file>

<file path=ppt/media/image176.png>
</file>

<file path=ppt/media/image177.png>
</file>

<file path=ppt/media/image178.png>
</file>

<file path=ppt/media/image18.png>
</file>

<file path=ppt/media/image180.png>
</file>

<file path=ppt/media/image181.png>
</file>

<file path=ppt/media/image1810.png>
</file>

<file path=ppt/media/image182.png>
</file>

<file path=ppt/media/image1820.png>
</file>

<file path=ppt/media/image183.png>
</file>

<file path=ppt/media/image184.png>
</file>

<file path=ppt/media/image185.png>
</file>

<file path=ppt/media/image1850.png>
</file>

<file path=ppt/media/image186.png>
</file>

<file path=ppt/media/image187.png>
</file>

<file path=ppt/media/image188.png>
</file>

<file path=ppt/media/image19.png>
</file>

<file path=ppt/media/image194.png>
</file>

<file path=ppt/media/image195.png>
</file>

<file path=ppt/media/image196.png>
</file>

<file path=ppt/media/image2.png>
</file>

<file path=ppt/media/image20.png>
</file>

<file path=ppt/media/image200.png>
</file>

<file path=ppt/media/image2000.png>
</file>

<file path=ppt/media/image201.png>
</file>

<file path=ppt/media/image202.png>
</file>

<file path=ppt/media/image2020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3.png>
</file>

<file path=ppt/media/image214.png>
</file>

<file path=ppt/media/image215.pn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10.png>
</file>

<file path=ppt/media/image222.png>
</file>

<file path=ppt/media/image223.png>
</file>

<file path=ppt/media/image224.png>
</file>

<file path=ppt/media/image225.png>
</file>

<file path=ppt/media/image226.png>
</file>

<file path=ppt/media/image227.png>
</file>

<file path=ppt/media/image228.png>
</file>

<file path=ppt/media/image229.png>
</file>

<file path=ppt/media/image23.png>
</file>

<file path=ppt/media/image230.png>
</file>

<file path=ppt/media/image231.png>
</file>

<file path=ppt/media/image24.png>
</file>

<file path=ppt/media/image240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40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tiff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B1F41B-5C57-436C-90E6-D46C969112ED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3B4C3B-A507-4AC6-8C55-FDBC06173C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9946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stockphoto.com/ru/%D0%B2%D0%B5%D0%BA%D1%82%D0%BE%D1%80%D0%BD%D0%B0%D1%8F/set-of-fountains-gm1239799256-362581800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36200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0989558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6050004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3609978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3562764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6777204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1469279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9737555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4389848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32941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3825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0174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02084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25671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42041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23621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20919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98210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8373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00602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27261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10773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3536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60434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40795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65633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68117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9941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29114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07131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547850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326140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417886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483074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087375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09330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20133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516898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436912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79561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66062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342251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032691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4925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899060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804131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758971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314503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283491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378462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048312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38185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hlinkClick r:id="rId3"/>
              </a:rPr>
              <a:t>https://www.istockphoto.com/ru/%D0%B2%D0%B5%D0%BA%D1%82%D0%BE%D1%80%D0%BD%D0%B0%D1%8F/set-of-fountains-gm1239799256-362581800</a:t>
            </a:r>
            <a:endParaRPr 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536025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042955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977194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759679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343279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725703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713354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833694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280214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029425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22511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253987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399920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2722453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519239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276429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057717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233334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286849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9003196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071517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74296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9975355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01244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5144650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2768668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6754350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3184045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8265788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7164139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2680817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4389467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36969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513490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83012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9550318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5854945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7290829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2013727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5803524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7870196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8081545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1590362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17169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5420577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264294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5851127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903583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363520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4508148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8249024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6494669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4498744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2075333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51573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audio" Target="../media/audio1.wav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3CA53-AE35-48B9-8B85-77295771D8C3}" type="datetimeFigureOut">
              <a:rPr lang="ru-RU" smtClean="0"/>
              <a:pPr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3" name="applause.wav"/>
          </p:stSnd>
        </p:sndAc>
      </p:transition>
    </mc:Choice>
    <mc:Fallback xmlns="">
      <p:transition spd="slow">
        <p:sndAc>
          <p:stSnd>
            <p:snd r:embed="rId15" name="applause.wav"/>
          </p:stSnd>
        </p:sndAc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0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4.png"/><Relationship Id="rId3" Type="http://schemas.openxmlformats.org/officeDocument/2006/relationships/audio" Target="../media/audio1.wav"/><Relationship Id="rId7" Type="http://schemas.openxmlformats.org/officeDocument/2006/relationships/image" Target="../media/image153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1.png"/><Relationship Id="rId11" Type="http://schemas.openxmlformats.org/officeDocument/2006/relationships/image" Target="../media/image134.png"/><Relationship Id="rId5" Type="http://schemas.openxmlformats.org/officeDocument/2006/relationships/image" Target="../media/image150.png"/><Relationship Id="rId10" Type="http://schemas.openxmlformats.org/officeDocument/2006/relationships/image" Target="../media/image133.png"/><Relationship Id="rId4" Type="http://schemas.openxmlformats.org/officeDocument/2006/relationships/image" Target="../media/image155.png"/><Relationship Id="rId9" Type="http://schemas.openxmlformats.org/officeDocument/2006/relationships/image" Target="../media/image156.png"/></Relationships>
</file>

<file path=ppt/slides/_rels/slide1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0.png"/><Relationship Id="rId3" Type="http://schemas.openxmlformats.org/officeDocument/2006/relationships/audio" Target="../media/audio1.wav"/><Relationship Id="rId7" Type="http://schemas.openxmlformats.org/officeDocument/2006/relationships/image" Target="../media/image159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8.png"/><Relationship Id="rId11" Type="http://schemas.openxmlformats.org/officeDocument/2006/relationships/audio" Target="../media/audio1.wav"/><Relationship Id="rId5" Type="http://schemas.openxmlformats.org/officeDocument/2006/relationships/image" Target="../media/image143.png"/><Relationship Id="rId10" Type="http://schemas.openxmlformats.org/officeDocument/2006/relationships/image" Target="../media/image134.png"/><Relationship Id="rId4" Type="http://schemas.openxmlformats.org/officeDocument/2006/relationships/image" Target="../media/image157.png"/><Relationship Id="rId9" Type="http://schemas.openxmlformats.org/officeDocument/2006/relationships/image" Target="../media/image133.png"/></Relationships>
</file>

<file path=ppt/slides/_rels/slide1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3.png"/><Relationship Id="rId3" Type="http://schemas.openxmlformats.org/officeDocument/2006/relationships/audio" Target="../media/audio1.wav"/><Relationship Id="rId7" Type="http://schemas.openxmlformats.org/officeDocument/2006/relationships/image" Target="../media/image162.png"/><Relationship Id="rId12" Type="http://schemas.openxmlformats.org/officeDocument/2006/relationships/image" Target="../media/image167.png"/><Relationship Id="rId17" Type="http://schemas.openxmlformats.org/officeDocument/2006/relationships/audio" Target="../media/audio1.wav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1.png"/><Relationship Id="rId11" Type="http://schemas.openxmlformats.org/officeDocument/2006/relationships/image" Target="../media/image166.png"/><Relationship Id="rId5" Type="http://schemas.openxmlformats.org/officeDocument/2006/relationships/image" Target="../media/image134.png"/><Relationship Id="rId10" Type="http://schemas.openxmlformats.org/officeDocument/2006/relationships/image" Target="../media/image165.png"/><Relationship Id="rId4" Type="http://schemas.openxmlformats.org/officeDocument/2006/relationships/image" Target="../media/image133.png"/><Relationship Id="rId9" Type="http://schemas.openxmlformats.org/officeDocument/2006/relationships/image" Target="../media/image164.png"/></Relationships>
</file>

<file path=ppt/slides/_rels/slide1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2.png"/><Relationship Id="rId13" Type="http://schemas.openxmlformats.org/officeDocument/2006/relationships/image" Target="../media/image163.png"/><Relationship Id="rId3" Type="http://schemas.openxmlformats.org/officeDocument/2006/relationships/audio" Target="../media/audio1.wav"/><Relationship Id="rId7" Type="http://schemas.openxmlformats.org/officeDocument/2006/relationships/image" Target="../media/image171.png"/><Relationship Id="rId12" Type="http://schemas.openxmlformats.org/officeDocument/2006/relationships/image" Target="../media/image162.png"/><Relationship Id="rId17" Type="http://schemas.openxmlformats.org/officeDocument/2006/relationships/image" Target="../media/image167.png"/><Relationship Id="rId2" Type="http://schemas.openxmlformats.org/officeDocument/2006/relationships/notesSlide" Target="../notesSlides/notesSlide89.xml"/><Relationship Id="rId16" Type="http://schemas.openxmlformats.org/officeDocument/2006/relationships/image" Target="../media/image16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0.png"/><Relationship Id="rId11" Type="http://schemas.openxmlformats.org/officeDocument/2006/relationships/image" Target="../media/image161.png"/><Relationship Id="rId5" Type="http://schemas.openxmlformats.org/officeDocument/2006/relationships/image" Target="../media/image169.png"/><Relationship Id="rId15" Type="http://schemas.openxmlformats.org/officeDocument/2006/relationships/image" Target="../media/image165.png"/><Relationship Id="rId10" Type="http://schemas.openxmlformats.org/officeDocument/2006/relationships/image" Target="../media/image134.png"/><Relationship Id="rId4" Type="http://schemas.openxmlformats.org/officeDocument/2006/relationships/image" Target="../media/image168.png"/><Relationship Id="rId9" Type="http://schemas.openxmlformats.org/officeDocument/2006/relationships/image" Target="../media/image133.png"/><Relationship Id="rId14" Type="http://schemas.openxmlformats.org/officeDocument/2006/relationships/image" Target="../media/image164.png"/><Relationship Id="rId22" Type="http://schemas.openxmlformats.org/officeDocument/2006/relationships/audio" Target="../media/audio1.wav"/></Relationships>
</file>

<file path=ppt/slides/_rels/slide10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3.png"/><Relationship Id="rId13" Type="http://schemas.openxmlformats.org/officeDocument/2006/relationships/image" Target="../media/image173.png"/><Relationship Id="rId3" Type="http://schemas.openxmlformats.org/officeDocument/2006/relationships/audio" Target="../media/audio1.wav"/><Relationship Id="rId7" Type="http://schemas.openxmlformats.org/officeDocument/2006/relationships/image" Target="../media/image162.png"/><Relationship Id="rId12" Type="http://schemas.openxmlformats.org/officeDocument/2006/relationships/image" Target="../media/image167.pn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1.png"/><Relationship Id="rId11" Type="http://schemas.openxmlformats.org/officeDocument/2006/relationships/image" Target="../media/image166.png"/><Relationship Id="rId5" Type="http://schemas.openxmlformats.org/officeDocument/2006/relationships/image" Target="../media/image134.png"/><Relationship Id="rId10" Type="http://schemas.openxmlformats.org/officeDocument/2006/relationships/image" Target="../media/image165.png"/><Relationship Id="rId4" Type="http://schemas.openxmlformats.org/officeDocument/2006/relationships/image" Target="../media/image133.png"/><Relationship Id="rId9" Type="http://schemas.openxmlformats.org/officeDocument/2006/relationships/image" Target="../media/image164.png"/><Relationship Id="rId14" Type="http://schemas.openxmlformats.org/officeDocument/2006/relationships/audio" Target="../media/audio1.wav"/></Relationships>
</file>

<file path=ppt/slides/_rels/slide1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5.png"/><Relationship Id="rId3" Type="http://schemas.openxmlformats.org/officeDocument/2006/relationships/audio" Target="../media/audio1.wav"/><Relationship Id="rId7" Type="http://schemas.openxmlformats.org/officeDocument/2006/relationships/image" Target="../media/image174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30.png"/><Relationship Id="rId5" Type="http://schemas.openxmlformats.org/officeDocument/2006/relationships/image" Target="../media/image1720.png"/><Relationship Id="rId10" Type="http://schemas.openxmlformats.org/officeDocument/2006/relationships/audio" Target="../media/audio1.wav"/><Relationship Id="rId4" Type="http://schemas.openxmlformats.org/officeDocument/2006/relationships/image" Target="../media/image1710.png"/><Relationship Id="rId9" Type="http://schemas.openxmlformats.org/officeDocument/2006/relationships/image" Target="../media/image176.png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77.pn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100.png"/><Relationship Id="rId4" Type="http://schemas.openxmlformats.org/officeDocument/2006/relationships/image" Target="../media/image12.png"/><Relationship Id="rId9" Type="http://schemas.openxmlformats.org/officeDocument/2006/relationships/audio" Target="../media/audio1.wav"/></Relationships>
</file>

<file path=ppt/slides/_rels/slide11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81.png"/><Relationship Id="rId3" Type="http://schemas.openxmlformats.org/officeDocument/2006/relationships/audio" Target="../media/audio1.wav"/><Relationship Id="rId12" Type="http://schemas.openxmlformats.org/officeDocument/2006/relationships/image" Target="../media/image180.png"/><Relationship Id="rId2" Type="http://schemas.openxmlformats.org/officeDocument/2006/relationships/notesSlide" Target="../notesSlides/notesSlide96.xml"/><Relationship Id="rId16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11" Type="http://schemas.openxmlformats.org/officeDocument/2006/relationships/image" Target="../media/image30.png"/><Relationship Id="rId15" Type="http://schemas.openxmlformats.org/officeDocument/2006/relationships/image" Target="../media/image185.png"/><Relationship Id="rId10" Type="http://schemas.openxmlformats.org/officeDocument/2006/relationships/image" Target="../media/image184.png"/><Relationship Id="rId4" Type="http://schemas.openxmlformats.org/officeDocument/2006/relationships/image" Target="../media/image178.png"/><Relationship Id="rId9" Type="http://schemas.openxmlformats.org/officeDocument/2006/relationships/image" Target="../media/image183.png"/><Relationship Id="rId14" Type="http://schemas.openxmlformats.org/officeDocument/2006/relationships/image" Target="../media/image182.png"/></Relationships>
</file>

<file path=ppt/slides/_rels/slide1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3.png"/><Relationship Id="rId13" Type="http://schemas.openxmlformats.org/officeDocument/2006/relationships/image" Target="../media/image188.png"/><Relationship Id="rId3" Type="http://schemas.openxmlformats.org/officeDocument/2006/relationships/audio" Target="../media/audio1.wav"/><Relationship Id="rId7" Type="http://schemas.openxmlformats.org/officeDocument/2006/relationships/image" Target="../media/image1820.png"/><Relationship Id="rId12" Type="http://schemas.openxmlformats.org/officeDocument/2006/relationships/image" Target="../media/image187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10.png"/><Relationship Id="rId11" Type="http://schemas.openxmlformats.org/officeDocument/2006/relationships/image" Target="../media/image186.png"/><Relationship Id="rId5" Type="http://schemas.openxmlformats.org/officeDocument/2006/relationships/image" Target="../media/image180.png"/><Relationship Id="rId10" Type="http://schemas.openxmlformats.org/officeDocument/2006/relationships/image" Target="../media/image1850.png"/><Relationship Id="rId4" Type="http://schemas.openxmlformats.org/officeDocument/2006/relationships/image" Target="../media/image30.png"/><Relationship Id="rId9" Type="http://schemas.openxmlformats.org/officeDocument/2006/relationships/image" Target="../media/image184.png"/><Relationship Id="rId14" Type="http://schemas.openxmlformats.org/officeDocument/2006/relationships/audio" Target="../media/audio1.wav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4.png"/><Relationship Id="rId5" Type="http://schemas.openxmlformats.org/officeDocument/2006/relationships/image" Target="../media/image196.png"/><Relationship Id="rId4" Type="http://schemas.openxmlformats.org/officeDocument/2006/relationships/image" Target="../media/image195.png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340.png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30.pn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16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020.pn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10.png"/><Relationship Id="rId5" Type="http://schemas.openxmlformats.org/officeDocument/2006/relationships/image" Target="../media/image201.png"/><Relationship Id="rId4" Type="http://schemas.openxmlformats.org/officeDocument/2006/relationships/image" Target="../media/image200.png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image" Target="../media/image2020.png"/><Relationship Id="rId4" Type="http://schemas.openxmlformats.org/officeDocument/2006/relationships/image" Target="../media/image202.png"/></Relationships>
</file>

<file path=ppt/slides/_rels/slide118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image" Target="../media/image2000.png"/><Relationship Id="rId7" Type="http://schemas.openxmlformats.org/officeDocument/2006/relationships/image" Target="../media/image17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3.png"/><Relationship Id="rId5" Type="http://schemas.openxmlformats.org/officeDocument/2006/relationships/image" Target="../media/image2020.png"/><Relationship Id="rId4" Type="http://schemas.openxmlformats.org/officeDocument/2006/relationships/image" Target="../media/image202.png"/></Relationships>
</file>

<file path=ppt/slides/_rels/slide119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image" Target="../media/image2000.png"/><Relationship Id="rId7" Type="http://schemas.openxmlformats.org/officeDocument/2006/relationships/image" Target="../media/image17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3.png"/><Relationship Id="rId5" Type="http://schemas.openxmlformats.org/officeDocument/2006/relationships/image" Target="../media/image2020.png"/><Relationship Id="rId4" Type="http://schemas.openxmlformats.org/officeDocument/2006/relationships/image" Target="../media/image20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audio" Target="../media/audio1.wav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00.png"/><Relationship Id="rId10" Type="http://schemas.openxmlformats.org/officeDocument/2006/relationships/audio" Target="../media/audio1.wav"/><Relationship Id="rId4" Type="http://schemas.openxmlformats.org/officeDocument/2006/relationships/image" Target="../media/image12.png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image" Target="../media/image206.png"/><Relationship Id="rId4" Type="http://schemas.openxmlformats.org/officeDocument/2006/relationships/image" Target="../media/image205.png"/></Relationships>
</file>

<file path=ppt/slides/_rels/slide1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0.png"/><Relationship Id="rId13" Type="http://schemas.openxmlformats.org/officeDocument/2006/relationships/audio" Target="../media/audio1.wav"/><Relationship Id="rId3" Type="http://schemas.openxmlformats.org/officeDocument/2006/relationships/image" Target="../media/image204.png"/><Relationship Id="rId7" Type="http://schemas.openxmlformats.org/officeDocument/2006/relationships/image" Target="../media/image20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5.png"/><Relationship Id="rId5" Type="http://schemas.openxmlformats.org/officeDocument/2006/relationships/image" Target="../media/image208.png"/><Relationship Id="rId10" Type="http://schemas.openxmlformats.org/officeDocument/2006/relationships/image" Target="../media/image206.png"/><Relationship Id="rId4" Type="http://schemas.openxmlformats.org/officeDocument/2006/relationships/image" Target="../media/image207.png"/><Relationship Id="rId9" Type="http://schemas.openxmlformats.org/officeDocument/2006/relationships/image" Target="../media/image211.png"/></Relationships>
</file>

<file path=ppt/slides/_rels/slide1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0.png"/><Relationship Id="rId3" Type="http://schemas.openxmlformats.org/officeDocument/2006/relationships/image" Target="../media/image204.png"/><Relationship Id="rId7" Type="http://schemas.openxmlformats.org/officeDocument/2006/relationships/image" Target="../media/image20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5.png"/><Relationship Id="rId11" Type="http://schemas.openxmlformats.org/officeDocument/2006/relationships/audio" Target="../media/audio1.wav"/><Relationship Id="rId5" Type="http://schemas.openxmlformats.org/officeDocument/2006/relationships/image" Target="../media/image212.png"/><Relationship Id="rId10" Type="http://schemas.openxmlformats.org/officeDocument/2006/relationships/image" Target="../media/image206.png"/><Relationship Id="rId4" Type="http://schemas.openxmlformats.org/officeDocument/2006/relationships/image" Target="../media/image207.png"/><Relationship Id="rId9" Type="http://schemas.openxmlformats.org/officeDocument/2006/relationships/image" Target="../media/image211.png"/></Relationships>
</file>

<file path=ppt/slides/_rels/slide1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0.png"/><Relationship Id="rId3" Type="http://schemas.openxmlformats.org/officeDocument/2006/relationships/image" Target="../media/image204.png"/><Relationship Id="rId7" Type="http://schemas.openxmlformats.org/officeDocument/2006/relationships/image" Target="../media/image20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5.png"/><Relationship Id="rId11" Type="http://schemas.openxmlformats.org/officeDocument/2006/relationships/audio" Target="../media/audio1.wav"/><Relationship Id="rId5" Type="http://schemas.openxmlformats.org/officeDocument/2006/relationships/image" Target="../media/image213.png"/><Relationship Id="rId10" Type="http://schemas.openxmlformats.org/officeDocument/2006/relationships/image" Target="../media/image206.png"/><Relationship Id="rId4" Type="http://schemas.openxmlformats.org/officeDocument/2006/relationships/image" Target="../media/image207.png"/><Relationship Id="rId9" Type="http://schemas.openxmlformats.org/officeDocument/2006/relationships/image" Target="../media/image211.png"/></Relationships>
</file>

<file path=ppt/slides/_rels/slide124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image" Target="../media/image214.png"/><Relationship Id="rId7" Type="http://schemas.openxmlformats.org/officeDocument/2006/relationships/image" Target="../media/image21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6.png"/><Relationship Id="rId5" Type="http://schemas.openxmlformats.org/officeDocument/2006/relationships/image" Target="../media/image211.png"/><Relationship Id="rId4" Type="http://schemas.openxmlformats.org/officeDocument/2006/relationships/image" Target="../media/image215.png"/></Relationships>
</file>

<file path=ppt/slides/_rels/slide1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5.png"/><Relationship Id="rId3" Type="http://schemas.openxmlformats.org/officeDocument/2006/relationships/image" Target="../media/image214.png"/><Relationship Id="rId7" Type="http://schemas.openxmlformats.org/officeDocument/2006/relationships/image" Target="../media/image22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9.png"/><Relationship Id="rId5" Type="http://schemas.openxmlformats.org/officeDocument/2006/relationships/image" Target="../media/image211.png"/><Relationship Id="rId15" Type="http://schemas.openxmlformats.org/officeDocument/2006/relationships/audio" Target="../media/audio1.wav"/><Relationship Id="rId10" Type="http://schemas.openxmlformats.org/officeDocument/2006/relationships/image" Target="../media/image217.png"/><Relationship Id="rId4" Type="http://schemas.openxmlformats.org/officeDocument/2006/relationships/image" Target="../media/image218.png"/><Relationship Id="rId9" Type="http://schemas.openxmlformats.org/officeDocument/2006/relationships/image" Target="../media/image216.png"/></Relationships>
</file>

<file path=ppt/slides/_rels/slide126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205.png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3.png"/><Relationship Id="rId5" Type="http://schemas.openxmlformats.org/officeDocument/2006/relationships/image" Target="../media/image222.png"/><Relationship Id="rId4" Type="http://schemas.openxmlformats.org/officeDocument/2006/relationships/image" Target="../media/image221.png"/></Relationships>
</file>

<file path=ppt/slides/_rels/slide1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3.png"/><Relationship Id="rId3" Type="http://schemas.openxmlformats.org/officeDocument/2006/relationships/audio" Target="../media/audio1.wav"/><Relationship Id="rId7" Type="http://schemas.openxmlformats.org/officeDocument/2006/relationships/image" Target="../media/image225.png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4.png"/><Relationship Id="rId5" Type="http://schemas.openxmlformats.org/officeDocument/2006/relationships/image" Target="../media/image222.png"/><Relationship Id="rId10" Type="http://schemas.openxmlformats.org/officeDocument/2006/relationships/audio" Target="../media/audio1.wav"/><Relationship Id="rId4" Type="http://schemas.openxmlformats.org/officeDocument/2006/relationships/image" Target="../media/image221.png"/><Relationship Id="rId9" Type="http://schemas.openxmlformats.org/officeDocument/2006/relationships/image" Target="../media/image205.png"/></Relationships>
</file>

<file path=ppt/slides/_rels/slide1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5.png"/><Relationship Id="rId3" Type="http://schemas.openxmlformats.org/officeDocument/2006/relationships/audio" Target="../media/audio1.wav"/><Relationship Id="rId7" Type="http://schemas.openxmlformats.org/officeDocument/2006/relationships/image" Target="../media/image226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4.png"/><Relationship Id="rId11" Type="http://schemas.openxmlformats.org/officeDocument/2006/relationships/image" Target="../media/image205.png"/><Relationship Id="rId5" Type="http://schemas.openxmlformats.org/officeDocument/2006/relationships/image" Target="../media/image222.png"/><Relationship Id="rId10" Type="http://schemas.openxmlformats.org/officeDocument/2006/relationships/image" Target="../media/image227.png"/><Relationship Id="rId4" Type="http://schemas.openxmlformats.org/officeDocument/2006/relationships/image" Target="../media/image221.png"/><Relationship Id="rId9" Type="http://schemas.openxmlformats.org/officeDocument/2006/relationships/image" Target="../media/image223.png"/></Relationships>
</file>

<file path=ppt/slides/_rels/slide1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8.png"/><Relationship Id="rId3" Type="http://schemas.openxmlformats.org/officeDocument/2006/relationships/audio" Target="../media/audio1.wav"/><Relationship Id="rId7" Type="http://schemas.openxmlformats.org/officeDocument/2006/relationships/image" Target="../media/image224.png"/><Relationship Id="rId12" Type="http://schemas.openxmlformats.org/officeDocument/2006/relationships/image" Target="../media/image230.png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2.png"/><Relationship Id="rId11" Type="http://schemas.openxmlformats.org/officeDocument/2006/relationships/image" Target="../media/image229.png"/><Relationship Id="rId5" Type="http://schemas.openxmlformats.org/officeDocument/2006/relationships/image" Target="../media/image205.png"/><Relationship Id="rId10" Type="http://schemas.openxmlformats.org/officeDocument/2006/relationships/image" Target="../media/image223.png"/><Relationship Id="rId4" Type="http://schemas.openxmlformats.org/officeDocument/2006/relationships/image" Target="../media/image221.png"/><Relationship Id="rId9" Type="http://schemas.openxmlformats.org/officeDocument/2006/relationships/image" Target="../media/image225.png"/><Relationship Id="rId14" Type="http://schemas.openxmlformats.org/officeDocument/2006/relationships/audio" Target="../media/audio1.wav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audio" Target="../media/audio1.wav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00.png"/><Relationship Id="rId4" Type="http://schemas.openxmlformats.org/officeDocument/2006/relationships/image" Target="../media/image12.png"/><Relationship Id="rId9" Type="http://schemas.openxmlformats.org/officeDocument/2006/relationships/audio" Target="../media/audio1.wav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audio" Target="../media/audio1.wav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10.png"/><Relationship Id="rId10" Type="http://schemas.openxmlformats.org/officeDocument/2006/relationships/audio" Target="../media/audio1.wav"/><Relationship Id="rId4" Type="http://schemas.openxmlformats.org/officeDocument/2006/relationships/image" Target="../media/image1310.png"/><Relationship Id="rId9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9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21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1.png"/><Relationship Id="rId5" Type="http://schemas.openxmlformats.org/officeDocument/2006/relationships/image" Target="../media/image221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audio1.wav"/><Relationship Id="rId7" Type="http://schemas.openxmlformats.org/officeDocument/2006/relationships/image" Target="../media/image5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audio" Target="../media/audio1.wav"/><Relationship Id="rId7" Type="http://schemas.openxmlformats.org/officeDocument/2006/relationships/image" Target="../media/image24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1.png"/><Relationship Id="rId5" Type="http://schemas.openxmlformats.org/officeDocument/2006/relationships/image" Target="../media/image2210.png"/><Relationship Id="rId9" Type="http://schemas.openxmlformats.org/officeDocument/2006/relationships/audio" Target="../media/audio1.wav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0.png"/><Relationship Id="rId3" Type="http://schemas.openxmlformats.org/officeDocument/2006/relationships/audio" Target="../media/audio1.wav"/><Relationship Id="rId7" Type="http://schemas.openxmlformats.org/officeDocument/2006/relationships/image" Target="../media/image24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1.png"/><Relationship Id="rId5" Type="http://schemas.openxmlformats.org/officeDocument/2006/relationships/image" Target="../media/image2210.png"/><Relationship Id="rId4" Type="http://schemas.openxmlformats.org/officeDocument/2006/relationships/image" Target="../media/image28.png"/><Relationship Id="rId9" Type="http://schemas.openxmlformats.org/officeDocument/2006/relationships/audio" Target="../media/audio1.wav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0.png"/><Relationship Id="rId3" Type="http://schemas.openxmlformats.org/officeDocument/2006/relationships/audio" Target="../media/audio1.wav"/><Relationship Id="rId7" Type="http://schemas.openxmlformats.org/officeDocument/2006/relationships/image" Target="../media/image24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1.png"/><Relationship Id="rId5" Type="http://schemas.openxmlformats.org/officeDocument/2006/relationships/image" Target="../media/image2210.png"/><Relationship Id="rId4" Type="http://schemas.openxmlformats.org/officeDocument/2006/relationships/image" Target="../media/image29.png"/><Relationship Id="rId9" Type="http://schemas.openxmlformats.org/officeDocument/2006/relationships/audio" Target="../media/audio1.wav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3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audio" Target="../media/audio1.wav"/><Relationship Id="rId7" Type="http://schemas.openxmlformats.org/officeDocument/2006/relationships/image" Target="../media/image4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audio" Target="../media/audio1.wav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Relationship Id="rId9" Type="http://schemas.openxmlformats.org/officeDocument/2006/relationships/audio" Target="../media/audio1.wav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audio" Target="../media/audio1.wav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8.png"/><Relationship Id="rId10" Type="http://schemas.openxmlformats.org/officeDocument/2006/relationships/audio" Target="../media/audio1.wav"/><Relationship Id="rId4" Type="http://schemas.openxmlformats.org/officeDocument/2006/relationships/image" Target="../media/image37.png"/><Relationship Id="rId9" Type="http://schemas.openxmlformats.org/officeDocument/2006/relationships/image" Target="../media/image43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audio" Target="../media/audio1.wav"/><Relationship Id="rId7" Type="http://schemas.openxmlformats.org/officeDocument/2006/relationships/image" Target="../media/image39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11" Type="http://schemas.openxmlformats.org/officeDocument/2006/relationships/image" Target="../media/image46.png"/><Relationship Id="rId5" Type="http://schemas.openxmlformats.org/officeDocument/2006/relationships/image" Target="../media/image38.png"/><Relationship Id="rId10" Type="http://schemas.openxmlformats.org/officeDocument/2006/relationships/image" Target="../media/image45.png"/><Relationship Id="rId4" Type="http://schemas.openxmlformats.org/officeDocument/2006/relationships/image" Target="../media/image37.png"/><Relationship Id="rId9" Type="http://schemas.openxmlformats.org/officeDocument/2006/relationships/image" Target="../media/image44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13" Type="http://schemas.openxmlformats.org/officeDocument/2006/relationships/image" Target="../media/image49.png"/><Relationship Id="rId3" Type="http://schemas.openxmlformats.org/officeDocument/2006/relationships/audio" Target="../media/audio1.wav"/><Relationship Id="rId7" Type="http://schemas.openxmlformats.org/officeDocument/2006/relationships/image" Target="../media/image39.png"/><Relationship Id="rId12" Type="http://schemas.openxmlformats.org/officeDocument/2006/relationships/image" Target="../media/image4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11" Type="http://schemas.openxmlformats.org/officeDocument/2006/relationships/image" Target="../media/image47.png"/><Relationship Id="rId5" Type="http://schemas.openxmlformats.org/officeDocument/2006/relationships/image" Target="../media/image38.png"/><Relationship Id="rId15" Type="http://schemas.openxmlformats.org/officeDocument/2006/relationships/audio" Target="../media/audio1.wav"/><Relationship Id="rId10" Type="http://schemas.openxmlformats.org/officeDocument/2006/relationships/image" Target="../media/image45.png"/><Relationship Id="rId4" Type="http://schemas.openxmlformats.org/officeDocument/2006/relationships/image" Target="../media/image37.png"/><Relationship Id="rId9" Type="http://schemas.openxmlformats.org/officeDocument/2006/relationships/image" Target="../media/image44.png"/><Relationship Id="rId14" Type="http://schemas.openxmlformats.org/officeDocument/2006/relationships/image" Target="../media/image50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13" Type="http://schemas.openxmlformats.org/officeDocument/2006/relationships/image" Target="../media/image51.png"/><Relationship Id="rId3" Type="http://schemas.openxmlformats.org/officeDocument/2006/relationships/audio" Target="../media/audio1.wav"/><Relationship Id="rId7" Type="http://schemas.openxmlformats.org/officeDocument/2006/relationships/image" Target="../media/image39.png"/><Relationship Id="rId12" Type="http://schemas.openxmlformats.org/officeDocument/2006/relationships/image" Target="../media/image48.png"/><Relationship Id="rId2" Type="http://schemas.openxmlformats.org/officeDocument/2006/relationships/notesSlide" Target="../notesSlides/notesSlide35.xml"/><Relationship Id="rId16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11" Type="http://schemas.openxmlformats.org/officeDocument/2006/relationships/image" Target="../media/image47.png"/><Relationship Id="rId5" Type="http://schemas.openxmlformats.org/officeDocument/2006/relationships/image" Target="../media/image38.png"/><Relationship Id="rId15" Type="http://schemas.openxmlformats.org/officeDocument/2006/relationships/image" Target="../media/image53.png"/><Relationship Id="rId10" Type="http://schemas.openxmlformats.org/officeDocument/2006/relationships/image" Target="../media/image45.png"/><Relationship Id="rId4" Type="http://schemas.openxmlformats.org/officeDocument/2006/relationships/image" Target="../media/image37.png"/><Relationship Id="rId9" Type="http://schemas.openxmlformats.org/officeDocument/2006/relationships/image" Target="../media/image44.png"/><Relationship Id="rId14" Type="http://schemas.openxmlformats.org/officeDocument/2006/relationships/image" Target="../media/image52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13" Type="http://schemas.openxmlformats.org/officeDocument/2006/relationships/image" Target="../media/image48.png"/><Relationship Id="rId3" Type="http://schemas.openxmlformats.org/officeDocument/2006/relationships/audio" Target="../media/audio1.wav"/><Relationship Id="rId7" Type="http://schemas.openxmlformats.org/officeDocument/2006/relationships/image" Target="../media/image54.png"/><Relationship Id="rId12" Type="http://schemas.openxmlformats.org/officeDocument/2006/relationships/image" Target="../media/image47.png"/><Relationship Id="rId17" Type="http://schemas.openxmlformats.org/officeDocument/2006/relationships/audio" Target="../media/audio1.wav"/><Relationship Id="rId2" Type="http://schemas.openxmlformats.org/officeDocument/2006/relationships/notesSlide" Target="../notesSlides/notesSlide36.xml"/><Relationship Id="rId16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11" Type="http://schemas.openxmlformats.org/officeDocument/2006/relationships/image" Target="../media/image45.png"/><Relationship Id="rId5" Type="http://schemas.openxmlformats.org/officeDocument/2006/relationships/image" Target="../media/image38.png"/><Relationship Id="rId15" Type="http://schemas.openxmlformats.org/officeDocument/2006/relationships/image" Target="../media/image52.png"/><Relationship Id="rId10" Type="http://schemas.openxmlformats.org/officeDocument/2006/relationships/image" Target="../media/image44.png"/><Relationship Id="rId4" Type="http://schemas.openxmlformats.org/officeDocument/2006/relationships/image" Target="../media/image37.png"/><Relationship Id="rId9" Type="http://schemas.openxmlformats.org/officeDocument/2006/relationships/image" Target="../media/image42.png"/><Relationship Id="rId14" Type="http://schemas.openxmlformats.org/officeDocument/2006/relationships/image" Target="../media/image5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5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image" Target="../media/image60.png"/><Relationship Id="rId4" Type="http://schemas.openxmlformats.org/officeDocument/2006/relationships/image" Target="../media/image5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7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8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7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60.png"/><Relationship Id="rId4" Type="http://schemas.openxmlformats.org/officeDocument/2006/relationships/image" Target="../media/image58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image" Target="../media/image56.png"/><Relationship Id="rId7" Type="http://schemas.openxmlformats.org/officeDocument/2006/relationships/image" Target="../media/image6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60.png"/><Relationship Id="rId4" Type="http://schemas.openxmlformats.org/officeDocument/2006/relationships/image" Target="../media/image58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7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5" Type="http://schemas.openxmlformats.org/officeDocument/2006/relationships/image" Target="../media/image67.png"/><Relationship Id="rId4" Type="http://schemas.openxmlformats.org/officeDocument/2006/relationships/image" Target="../media/image65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image" Target="../media/image64.png"/><Relationship Id="rId7" Type="http://schemas.openxmlformats.org/officeDocument/2006/relationships/image" Target="../media/image6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5" Type="http://schemas.openxmlformats.org/officeDocument/2006/relationships/image" Target="../media/image68.png"/><Relationship Id="rId4" Type="http://schemas.openxmlformats.org/officeDocument/2006/relationships/image" Target="../media/image65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3" Type="http://schemas.openxmlformats.org/officeDocument/2006/relationships/image" Target="../media/image64.png"/><Relationship Id="rId7" Type="http://schemas.openxmlformats.org/officeDocument/2006/relationships/image" Target="../media/image7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5" Type="http://schemas.openxmlformats.org/officeDocument/2006/relationships/image" Target="../media/image68.png"/><Relationship Id="rId10" Type="http://schemas.openxmlformats.org/officeDocument/2006/relationships/audio" Target="../media/audio1.wav"/><Relationship Id="rId4" Type="http://schemas.openxmlformats.org/officeDocument/2006/relationships/image" Target="../media/image65.png"/><Relationship Id="rId9" Type="http://schemas.openxmlformats.org/officeDocument/2006/relationships/image" Target="../media/image72.pn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image" Target="../media/image64.png"/><Relationship Id="rId7" Type="http://schemas.openxmlformats.org/officeDocument/2006/relationships/image" Target="../media/image70.png"/><Relationship Id="rId12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11" Type="http://schemas.openxmlformats.org/officeDocument/2006/relationships/image" Target="../media/image76.png"/><Relationship Id="rId5" Type="http://schemas.openxmlformats.org/officeDocument/2006/relationships/image" Target="../media/image68.png"/><Relationship Id="rId10" Type="http://schemas.openxmlformats.org/officeDocument/2006/relationships/image" Target="../media/image75.png"/><Relationship Id="rId4" Type="http://schemas.openxmlformats.org/officeDocument/2006/relationships/image" Target="../media/image65.png"/><Relationship Id="rId9" Type="http://schemas.openxmlformats.org/officeDocument/2006/relationships/image" Target="../media/image7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13" Type="http://schemas.openxmlformats.org/officeDocument/2006/relationships/image" Target="../media/image80.png"/><Relationship Id="rId3" Type="http://schemas.openxmlformats.org/officeDocument/2006/relationships/image" Target="../media/image64.png"/><Relationship Id="rId7" Type="http://schemas.openxmlformats.org/officeDocument/2006/relationships/image" Target="../media/image77.png"/><Relationship Id="rId12" Type="http://schemas.openxmlformats.org/officeDocument/2006/relationships/image" Target="../media/image7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11" Type="http://schemas.openxmlformats.org/officeDocument/2006/relationships/image" Target="../media/image78.png"/><Relationship Id="rId5" Type="http://schemas.openxmlformats.org/officeDocument/2006/relationships/image" Target="../media/image68.png"/><Relationship Id="rId10" Type="http://schemas.openxmlformats.org/officeDocument/2006/relationships/image" Target="../media/image74.png"/><Relationship Id="rId4" Type="http://schemas.openxmlformats.org/officeDocument/2006/relationships/image" Target="../media/image65.png"/><Relationship Id="rId9" Type="http://schemas.openxmlformats.org/officeDocument/2006/relationships/image" Target="../media/image73.png"/><Relationship Id="rId14" Type="http://schemas.openxmlformats.org/officeDocument/2006/relationships/audio" Target="../media/audio1.wav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.png"/><Relationship Id="rId13" Type="http://schemas.openxmlformats.org/officeDocument/2006/relationships/image" Target="../media/image79.png"/><Relationship Id="rId3" Type="http://schemas.openxmlformats.org/officeDocument/2006/relationships/image" Target="../media/image64.png"/><Relationship Id="rId7" Type="http://schemas.openxmlformats.org/officeDocument/2006/relationships/image" Target="../media/image66.png"/><Relationship Id="rId12" Type="http://schemas.openxmlformats.org/officeDocument/2006/relationships/image" Target="../media/image7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1.png"/><Relationship Id="rId11" Type="http://schemas.openxmlformats.org/officeDocument/2006/relationships/image" Target="../media/image74.png"/><Relationship Id="rId5" Type="http://schemas.openxmlformats.org/officeDocument/2006/relationships/image" Target="../media/image68.png"/><Relationship Id="rId15" Type="http://schemas.openxmlformats.org/officeDocument/2006/relationships/audio" Target="../media/audio1.wav"/><Relationship Id="rId10" Type="http://schemas.openxmlformats.org/officeDocument/2006/relationships/image" Target="../media/image73.png"/><Relationship Id="rId4" Type="http://schemas.openxmlformats.org/officeDocument/2006/relationships/image" Target="../media/image65.png"/><Relationship Id="rId9" Type="http://schemas.openxmlformats.org/officeDocument/2006/relationships/image" Target="../media/image70.png"/><Relationship Id="rId14" Type="http://schemas.openxmlformats.org/officeDocument/2006/relationships/image" Target="../media/image80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6.png"/><Relationship Id="rId5" Type="http://schemas.openxmlformats.org/officeDocument/2006/relationships/image" Target="../media/image85.png"/><Relationship Id="rId4" Type="http://schemas.openxmlformats.org/officeDocument/2006/relationships/image" Target="../media/image83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image" Target="../media/image8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7.png"/><Relationship Id="rId5" Type="http://schemas.openxmlformats.org/officeDocument/2006/relationships/image" Target="../media/image85.png"/><Relationship Id="rId10" Type="http://schemas.openxmlformats.org/officeDocument/2006/relationships/audio" Target="../media/audio1.wav"/><Relationship Id="rId4" Type="http://schemas.openxmlformats.org/officeDocument/2006/relationships/image" Target="../media/image83.png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8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7.png"/><Relationship Id="rId5" Type="http://schemas.openxmlformats.org/officeDocument/2006/relationships/image" Target="../media/image85.png"/><Relationship Id="rId4" Type="http://schemas.openxmlformats.org/officeDocument/2006/relationships/image" Target="../media/image83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image" Target="../media/image90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7.png"/><Relationship Id="rId5" Type="http://schemas.openxmlformats.org/officeDocument/2006/relationships/image" Target="../media/image85.png"/><Relationship Id="rId10" Type="http://schemas.openxmlformats.org/officeDocument/2006/relationships/audio" Target="../media/audio1.wav"/><Relationship Id="rId4" Type="http://schemas.openxmlformats.org/officeDocument/2006/relationships/image" Target="../media/image83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image" Target="../media/image9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7.png"/><Relationship Id="rId5" Type="http://schemas.openxmlformats.org/officeDocument/2006/relationships/image" Target="../media/image85.png"/><Relationship Id="rId10" Type="http://schemas.openxmlformats.org/officeDocument/2006/relationships/audio" Target="../media/audio1.wav"/><Relationship Id="rId4" Type="http://schemas.openxmlformats.org/officeDocument/2006/relationships/image" Target="../media/image83.png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png"/><Relationship Id="rId3" Type="http://schemas.openxmlformats.org/officeDocument/2006/relationships/audio" Target="../media/audio1.wav"/><Relationship Id="rId7" Type="http://schemas.openxmlformats.org/officeDocument/2006/relationships/image" Target="../media/image9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7.png"/><Relationship Id="rId11" Type="http://schemas.openxmlformats.org/officeDocument/2006/relationships/audio" Target="../media/audio1.wav"/><Relationship Id="rId5" Type="http://schemas.openxmlformats.org/officeDocument/2006/relationships/image" Target="../media/image85.png"/><Relationship Id="rId4" Type="http://schemas.openxmlformats.org/officeDocument/2006/relationships/image" Target="../media/image83.png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png"/><Relationship Id="rId3" Type="http://schemas.openxmlformats.org/officeDocument/2006/relationships/audio" Target="../media/audio1.wav"/><Relationship Id="rId7" Type="http://schemas.openxmlformats.org/officeDocument/2006/relationships/image" Target="../media/image9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7.png"/><Relationship Id="rId11" Type="http://schemas.openxmlformats.org/officeDocument/2006/relationships/audio" Target="../media/audio1.wav"/><Relationship Id="rId5" Type="http://schemas.openxmlformats.org/officeDocument/2006/relationships/image" Target="../media/image85.png"/><Relationship Id="rId4" Type="http://schemas.openxmlformats.org/officeDocument/2006/relationships/image" Target="../media/image8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5.png"/><Relationship Id="rId3" Type="http://schemas.openxmlformats.org/officeDocument/2006/relationships/audio" Target="../media/audio1.wav"/><Relationship Id="rId7" Type="http://schemas.openxmlformats.org/officeDocument/2006/relationships/image" Target="../media/image94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7.png"/><Relationship Id="rId11" Type="http://schemas.openxmlformats.org/officeDocument/2006/relationships/audio" Target="../media/audio1.wav"/><Relationship Id="rId5" Type="http://schemas.openxmlformats.org/officeDocument/2006/relationships/image" Target="../media/image85.png"/><Relationship Id="rId4" Type="http://schemas.openxmlformats.org/officeDocument/2006/relationships/image" Target="../media/image83.png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png"/><Relationship Id="rId3" Type="http://schemas.openxmlformats.org/officeDocument/2006/relationships/audio" Target="../media/audio1.wav"/><Relationship Id="rId7" Type="http://schemas.openxmlformats.org/officeDocument/2006/relationships/image" Target="../media/image83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7.png"/><Relationship Id="rId5" Type="http://schemas.openxmlformats.org/officeDocument/2006/relationships/image" Target="../media/image95.png"/><Relationship Id="rId4" Type="http://schemas.openxmlformats.org/officeDocument/2006/relationships/image" Target="../media/image96.png"/><Relationship Id="rId9" Type="http://schemas.openxmlformats.org/officeDocument/2006/relationships/image" Target="../media/image87.png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7.png"/><Relationship Id="rId3" Type="http://schemas.openxmlformats.org/officeDocument/2006/relationships/audio" Target="../media/audio1.wav"/><Relationship Id="rId7" Type="http://schemas.openxmlformats.org/officeDocument/2006/relationships/image" Target="../media/image85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3.png"/><Relationship Id="rId5" Type="http://schemas.openxmlformats.org/officeDocument/2006/relationships/image" Target="../media/image95.png"/><Relationship Id="rId4" Type="http://schemas.openxmlformats.org/officeDocument/2006/relationships/image" Target="../media/image96.png"/><Relationship Id="rId9" Type="http://schemas.openxmlformats.org/officeDocument/2006/relationships/image" Target="../media/image98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99.png"/><Relationship Id="rId4" Type="http://schemas.openxmlformats.org/officeDocument/2006/relationships/image" Target="../media/image11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1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2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1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99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4.png"/><Relationship Id="rId4" Type="http://schemas.openxmlformats.org/officeDocument/2006/relationships/image" Target="../media/image99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22.png"/><Relationship Id="rId4" Type="http://schemas.openxmlformats.org/officeDocument/2006/relationships/image" Target="../media/image99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5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6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7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7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7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7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09.png"/><Relationship Id="rId4" Type="http://schemas.openxmlformats.org/officeDocument/2006/relationships/image" Target="../media/image108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9.png"/><Relationship Id="rId5" Type="http://schemas.openxmlformats.org/officeDocument/2006/relationships/image" Target="../media/image111.png"/><Relationship Id="rId4" Type="http://schemas.openxmlformats.org/officeDocument/2006/relationships/image" Target="../media/image1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020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10.png"/><Relationship Id="rId5" Type="http://schemas.openxmlformats.org/officeDocument/2006/relationships/image" Target="../media/image114.png"/><Relationship Id="rId4" Type="http://schemas.openxmlformats.org/officeDocument/2006/relationships/image" Target="../media/image116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7.png"/><Relationship Id="rId5" Type="http://schemas.openxmlformats.org/officeDocument/2006/relationships/image" Target="../media/image119.png"/><Relationship Id="rId4" Type="http://schemas.openxmlformats.org/officeDocument/2006/relationships/image" Target="../media/image118.png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0.png"/><Relationship Id="rId3" Type="http://schemas.openxmlformats.org/officeDocument/2006/relationships/audio" Target="../media/audio1.wav"/><Relationship Id="rId7" Type="http://schemas.openxmlformats.org/officeDocument/2006/relationships/image" Target="../media/image125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4.png"/><Relationship Id="rId5" Type="http://schemas.openxmlformats.org/officeDocument/2006/relationships/image" Target="../media/image123.png"/><Relationship Id="rId10" Type="http://schemas.openxmlformats.org/officeDocument/2006/relationships/audio" Target="../media/audio1.wav"/><Relationship Id="rId4" Type="http://schemas.openxmlformats.org/officeDocument/2006/relationships/image" Target="../media/image122.png"/><Relationship Id="rId9" Type="http://schemas.openxmlformats.org/officeDocument/2006/relationships/image" Target="../media/image121.png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27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6.png"/><Relationship Id="rId5" Type="http://schemas.openxmlformats.org/officeDocument/2006/relationships/image" Target="../media/image121.png"/><Relationship Id="rId4" Type="http://schemas.openxmlformats.org/officeDocument/2006/relationships/image" Target="../media/image120.png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8.png"/><Relationship Id="rId3" Type="http://schemas.openxmlformats.org/officeDocument/2006/relationships/audio" Target="../media/audio1.wav"/><Relationship Id="rId7" Type="http://schemas.openxmlformats.org/officeDocument/2006/relationships/image" Target="../media/image127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6.png"/><Relationship Id="rId5" Type="http://schemas.openxmlformats.org/officeDocument/2006/relationships/image" Target="../media/image121.png"/><Relationship Id="rId4" Type="http://schemas.openxmlformats.org/officeDocument/2006/relationships/image" Target="../media/image120.png"/><Relationship Id="rId9" Type="http://schemas.openxmlformats.org/officeDocument/2006/relationships/audio" Target="../media/audio1.wav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8.png"/><Relationship Id="rId3" Type="http://schemas.openxmlformats.org/officeDocument/2006/relationships/audio" Target="../media/audio1.wav"/><Relationship Id="rId7" Type="http://schemas.openxmlformats.org/officeDocument/2006/relationships/image" Target="../media/image127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6.png"/><Relationship Id="rId5" Type="http://schemas.openxmlformats.org/officeDocument/2006/relationships/image" Target="../media/image121.png"/><Relationship Id="rId10" Type="http://schemas.openxmlformats.org/officeDocument/2006/relationships/audio" Target="../media/audio1.wav"/><Relationship Id="rId4" Type="http://schemas.openxmlformats.org/officeDocument/2006/relationships/image" Target="../media/image120.png"/><Relationship Id="rId9" Type="http://schemas.openxmlformats.org/officeDocument/2006/relationships/image" Target="../media/image129.png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8.png"/><Relationship Id="rId3" Type="http://schemas.openxmlformats.org/officeDocument/2006/relationships/audio" Target="../media/audio1.wav"/><Relationship Id="rId7" Type="http://schemas.openxmlformats.org/officeDocument/2006/relationships/image" Target="../media/image127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6.png"/><Relationship Id="rId11" Type="http://schemas.openxmlformats.org/officeDocument/2006/relationships/audio" Target="../media/audio1.wav"/><Relationship Id="rId5" Type="http://schemas.openxmlformats.org/officeDocument/2006/relationships/image" Target="../media/image121.png"/><Relationship Id="rId10" Type="http://schemas.openxmlformats.org/officeDocument/2006/relationships/image" Target="../media/image130.png"/><Relationship Id="rId4" Type="http://schemas.openxmlformats.org/officeDocument/2006/relationships/image" Target="../media/image120.png"/><Relationship Id="rId9" Type="http://schemas.openxmlformats.org/officeDocument/2006/relationships/image" Target="../media/image129.png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9.png"/><Relationship Id="rId3" Type="http://schemas.openxmlformats.org/officeDocument/2006/relationships/audio" Target="../media/audio1.wav"/><Relationship Id="rId7" Type="http://schemas.openxmlformats.org/officeDocument/2006/relationships/image" Target="../media/image128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7.png"/><Relationship Id="rId5" Type="http://schemas.openxmlformats.org/officeDocument/2006/relationships/image" Target="../media/image126.png"/><Relationship Id="rId10" Type="http://schemas.openxmlformats.org/officeDocument/2006/relationships/audio" Target="../media/audio1.wav"/><Relationship Id="rId4" Type="http://schemas.openxmlformats.org/officeDocument/2006/relationships/image" Target="../media/image121.png"/><Relationship Id="rId9" Type="http://schemas.openxmlformats.org/officeDocument/2006/relationships/image" Target="../media/image130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240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30.png"/><Relationship Id="rId5" Type="http://schemas.openxmlformats.org/officeDocument/2006/relationships/image" Target="../media/image132.png"/><Relationship Id="rId4" Type="http://schemas.openxmlformats.org/officeDocument/2006/relationships/image" Target="../media/image13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34.png"/><Relationship Id="rId4" Type="http://schemas.openxmlformats.org/officeDocument/2006/relationships/image" Target="../media/image133.png"/></Relationships>
</file>

<file path=ppt/slides/_rels/slide9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9.png"/><Relationship Id="rId3" Type="http://schemas.openxmlformats.org/officeDocument/2006/relationships/audio" Target="../media/audio1.wav"/><Relationship Id="rId7" Type="http://schemas.openxmlformats.org/officeDocument/2006/relationships/image" Target="../media/image138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7.png"/><Relationship Id="rId11" Type="http://schemas.openxmlformats.org/officeDocument/2006/relationships/image" Target="../media/image140.png"/><Relationship Id="rId5" Type="http://schemas.openxmlformats.org/officeDocument/2006/relationships/image" Target="../media/image136.png"/><Relationship Id="rId10" Type="http://schemas.openxmlformats.org/officeDocument/2006/relationships/image" Target="../media/image134.png"/><Relationship Id="rId4" Type="http://schemas.openxmlformats.org/officeDocument/2006/relationships/image" Target="../media/image135.png"/><Relationship Id="rId9" Type="http://schemas.openxmlformats.org/officeDocument/2006/relationships/image" Target="../media/image133.png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3.png"/><Relationship Id="rId3" Type="http://schemas.openxmlformats.org/officeDocument/2006/relationships/audio" Target="../media/audio1.wav"/><Relationship Id="rId7" Type="http://schemas.openxmlformats.org/officeDocument/2006/relationships/image" Target="../media/image139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8.png"/><Relationship Id="rId11" Type="http://schemas.openxmlformats.org/officeDocument/2006/relationships/image" Target="../media/image140.png"/><Relationship Id="rId5" Type="http://schemas.openxmlformats.org/officeDocument/2006/relationships/image" Target="../media/image137.png"/><Relationship Id="rId10" Type="http://schemas.openxmlformats.org/officeDocument/2006/relationships/image" Target="../media/image141.png"/><Relationship Id="rId4" Type="http://schemas.openxmlformats.org/officeDocument/2006/relationships/image" Target="../media/image136.png"/><Relationship Id="rId9" Type="http://schemas.openxmlformats.org/officeDocument/2006/relationships/image" Target="../media/image134.png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4.png"/><Relationship Id="rId3" Type="http://schemas.openxmlformats.org/officeDocument/2006/relationships/audio" Target="../media/audio1.wav"/><Relationship Id="rId7" Type="http://schemas.openxmlformats.org/officeDocument/2006/relationships/image" Target="../media/image133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9.png"/><Relationship Id="rId11" Type="http://schemas.openxmlformats.org/officeDocument/2006/relationships/image" Target="../media/image140.png"/><Relationship Id="rId5" Type="http://schemas.openxmlformats.org/officeDocument/2006/relationships/image" Target="../media/image138.png"/><Relationship Id="rId10" Type="http://schemas.openxmlformats.org/officeDocument/2006/relationships/image" Target="../media/image143.png"/><Relationship Id="rId4" Type="http://schemas.openxmlformats.org/officeDocument/2006/relationships/image" Target="../media/image137.png"/><Relationship Id="rId9" Type="http://schemas.openxmlformats.org/officeDocument/2006/relationships/image" Target="../media/image142.png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4.png"/><Relationship Id="rId3" Type="http://schemas.openxmlformats.org/officeDocument/2006/relationships/audio" Target="../media/audio1.wav"/><Relationship Id="rId7" Type="http://schemas.openxmlformats.org/officeDocument/2006/relationships/image" Target="../media/image133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5.png"/><Relationship Id="rId11" Type="http://schemas.openxmlformats.org/officeDocument/2006/relationships/image" Target="../media/image140.png"/><Relationship Id="rId5" Type="http://schemas.openxmlformats.org/officeDocument/2006/relationships/image" Target="../media/image144.png"/><Relationship Id="rId10" Type="http://schemas.openxmlformats.org/officeDocument/2006/relationships/image" Target="../media/image143.png"/><Relationship Id="rId4" Type="http://schemas.openxmlformats.org/officeDocument/2006/relationships/image" Target="../media/image139.png"/><Relationship Id="rId9" Type="http://schemas.openxmlformats.org/officeDocument/2006/relationships/image" Target="../media/image146.png"/></Relationships>
</file>

<file path=ppt/slides/_rels/slide9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4.png"/><Relationship Id="rId13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33.png"/><Relationship Id="rId12" Type="http://schemas.openxmlformats.org/officeDocument/2006/relationships/image" Target="../media/image149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8.png"/><Relationship Id="rId11" Type="http://schemas.openxmlformats.org/officeDocument/2006/relationships/image" Target="../media/image140.png"/><Relationship Id="rId5" Type="http://schemas.openxmlformats.org/officeDocument/2006/relationships/image" Target="../media/image147.png"/><Relationship Id="rId10" Type="http://schemas.openxmlformats.org/officeDocument/2006/relationships/image" Target="../media/image143.png"/><Relationship Id="rId4" Type="http://schemas.openxmlformats.org/officeDocument/2006/relationships/image" Target="../media/image139.png"/><Relationship Id="rId9" Type="http://schemas.openxmlformats.org/officeDocument/2006/relationships/image" Target="../media/image146.png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4.png"/><Relationship Id="rId3" Type="http://schemas.openxmlformats.org/officeDocument/2006/relationships/audio" Target="../media/audio1.wav"/><Relationship Id="rId7" Type="http://schemas.openxmlformats.org/officeDocument/2006/relationships/image" Target="../media/image133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8.png"/><Relationship Id="rId11" Type="http://schemas.openxmlformats.org/officeDocument/2006/relationships/image" Target="../media/image151.png"/><Relationship Id="rId5" Type="http://schemas.openxmlformats.org/officeDocument/2006/relationships/image" Target="../media/image147.png"/><Relationship Id="rId10" Type="http://schemas.openxmlformats.org/officeDocument/2006/relationships/image" Target="../media/image141.png"/><Relationship Id="rId4" Type="http://schemas.openxmlformats.org/officeDocument/2006/relationships/image" Target="../media/image150.png"/><Relationship Id="rId9" Type="http://schemas.openxmlformats.org/officeDocument/2006/relationships/image" Target="../media/image146.png"/></Relationships>
</file>

<file path=ppt/slides/_rels/slide9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3.png"/><Relationship Id="rId3" Type="http://schemas.openxmlformats.org/officeDocument/2006/relationships/audio" Target="../media/audio1.wav"/><Relationship Id="rId7" Type="http://schemas.openxmlformats.org/officeDocument/2006/relationships/image" Target="../media/image152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8.png"/><Relationship Id="rId11" Type="http://schemas.openxmlformats.org/officeDocument/2006/relationships/image" Target="../media/image141.png"/><Relationship Id="rId5" Type="http://schemas.openxmlformats.org/officeDocument/2006/relationships/image" Target="../media/image147.png"/><Relationship Id="rId10" Type="http://schemas.openxmlformats.org/officeDocument/2006/relationships/image" Target="../media/image146.png"/><Relationship Id="rId4" Type="http://schemas.openxmlformats.org/officeDocument/2006/relationships/image" Target="../media/image150.png"/><Relationship Id="rId9" Type="http://schemas.openxmlformats.org/officeDocument/2006/relationships/image" Target="../media/image134.png"/></Relationships>
</file>

<file path=ppt/slides/_rels/slide9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4.png"/><Relationship Id="rId3" Type="http://schemas.openxmlformats.org/officeDocument/2006/relationships/audio" Target="../media/audio1.wav"/><Relationship Id="rId7" Type="http://schemas.openxmlformats.org/officeDocument/2006/relationships/image" Target="../media/image133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6.png"/><Relationship Id="rId11" Type="http://schemas.openxmlformats.org/officeDocument/2006/relationships/image" Target="../media/image154.png"/><Relationship Id="rId5" Type="http://schemas.openxmlformats.org/officeDocument/2006/relationships/image" Target="../media/image150.png"/><Relationship Id="rId10" Type="http://schemas.openxmlformats.org/officeDocument/2006/relationships/image" Target="../media/image153.png"/><Relationship Id="rId4" Type="http://schemas.openxmlformats.org/officeDocument/2006/relationships/image" Target="../media/image152.png"/><Relationship Id="rId9" Type="http://schemas.openxmlformats.org/officeDocument/2006/relationships/image" Target="../media/image141.png"/></Relationships>
</file>

<file path=ppt/slides/_rels/slide9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4.png"/><Relationship Id="rId3" Type="http://schemas.openxmlformats.org/officeDocument/2006/relationships/audio" Target="../media/audio1.wav"/><Relationship Id="rId7" Type="http://schemas.openxmlformats.org/officeDocument/2006/relationships/image" Target="../media/image133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5.png"/><Relationship Id="rId11" Type="http://schemas.openxmlformats.org/officeDocument/2006/relationships/image" Target="../media/image154.png"/><Relationship Id="rId5" Type="http://schemas.openxmlformats.org/officeDocument/2006/relationships/image" Target="../media/image146.png"/><Relationship Id="rId10" Type="http://schemas.openxmlformats.org/officeDocument/2006/relationships/image" Target="../media/image153.png"/><Relationship Id="rId4" Type="http://schemas.openxmlformats.org/officeDocument/2006/relationships/image" Target="../media/image150.png"/><Relationship Id="rId9" Type="http://schemas.openxmlformats.org/officeDocument/2006/relationships/image" Target="../media/image14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95537" y="116632"/>
            <a:ext cx="864096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Myriad Pro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yriad Pro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yriad Pro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yriad Pro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ru-RU" altLang="ru-RU" b="1" dirty="0">
                <a:solidFill>
                  <a:srgbClr val="28516A"/>
                </a:solidFill>
              </a:rPr>
              <a:t>Метод максимального правдоподобия</a:t>
            </a:r>
          </a:p>
        </p:txBody>
      </p:sp>
    </p:spTree>
    <p:extLst>
      <p:ext uri="{BB962C8B-B14F-4D97-AF65-F5344CB8AC3E}">
        <p14:creationId xmlns:p14="http://schemas.microsoft.com/office/powerpoint/2010/main" val="2332940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Задача о фонтане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E64C21-558F-4B0E-A61C-62E720B877A7}"/>
              </a:ext>
            </a:extLst>
          </p:cNvPr>
          <p:cNvSpPr txBox="1"/>
          <p:nvPr/>
        </p:nvSpPr>
        <p:spPr>
          <a:xfrm>
            <a:off x="611560" y="3107283"/>
            <a:ext cx="3345829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Фонтан работает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раз в год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Фонтан работает каждые выходные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Фонтан работает всегда</a:t>
            </a:r>
          </a:p>
        </p:txBody>
      </p:sp>
      <p:sp>
        <p:nvSpPr>
          <p:cNvPr id="13" name="Как оценить:…">
            <a:extLst>
              <a:ext uri="{FF2B5EF4-FFF2-40B4-BE49-F238E27FC236}">
                <a16:creationId xmlns:a16="http://schemas.microsoft.com/office/drawing/2014/main" id="{E19B2ADC-52E1-467C-9069-87912F1783F4}"/>
              </a:ext>
            </a:extLst>
          </p:cNvPr>
          <p:cNvSpPr txBox="1"/>
          <p:nvPr/>
        </p:nvSpPr>
        <p:spPr>
          <a:xfrm>
            <a:off x="3704490" y="2572599"/>
            <a:ext cx="2196136" cy="3413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>
            <a:spAutoFit/>
          </a:bodyPr>
          <a:lstStyle/>
          <a:p>
            <a:pPr algn="ct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lang="ru-RU" sz="2400" dirty="0">
                <a:solidFill>
                  <a:srgbClr val="28516A"/>
                </a:solidFill>
              </a:rPr>
              <a:t>Вероятности</a:t>
            </a:r>
            <a:r>
              <a:rPr lang="en-US" sz="2400" dirty="0">
                <a:solidFill>
                  <a:srgbClr val="28516A"/>
                </a:solidFill>
              </a:rPr>
              <a:t>:</a:t>
            </a:r>
            <a:endParaRPr sz="2400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8CE319C0-7DB5-4D20-86C9-0BD70B0CBB5F}"/>
                  </a:ext>
                </a:extLst>
              </p:cNvPr>
              <p:cNvSpPr/>
              <p:nvPr/>
            </p:nvSpPr>
            <p:spPr>
              <a:xfrm>
                <a:off x="4407268" y="3014107"/>
                <a:ext cx="864019" cy="693844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 marL="266700" indent="-266700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f>
                        <m:f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365</m:t>
                          </m:r>
                        </m:den>
                      </m:f>
                    </m:oMath>
                  </m:oMathPara>
                </a14:m>
                <a:endParaRPr lang="ru-RU" sz="2400" i="1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8CE319C0-7DB5-4D20-86C9-0BD70B0CBB5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07268" y="3014107"/>
                <a:ext cx="864019" cy="69384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Как оценить:…">
            <a:extLst>
              <a:ext uri="{FF2B5EF4-FFF2-40B4-BE49-F238E27FC236}">
                <a16:creationId xmlns:a16="http://schemas.microsoft.com/office/drawing/2014/main" id="{977F6DE4-84CB-4942-84CC-57E0218A7F05}"/>
              </a:ext>
            </a:extLst>
          </p:cNvPr>
          <p:cNvSpPr txBox="1"/>
          <p:nvPr/>
        </p:nvSpPr>
        <p:spPr>
          <a:xfrm>
            <a:off x="611560" y="2572599"/>
            <a:ext cx="1619752" cy="3413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>
            <a:spAutoFit/>
          </a:bodyPr>
          <a:lstStyle/>
          <a:p>
            <a:pPr algn="ct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lang="ru-RU" sz="2400" dirty="0">
                <a:solidFill>
                  <a:srgbClr val="28516A"/>
                </a:solidFill>
              </a:rPr>
              <a:t>Гипотезы</a:t>
            </a:r>
            <a:r>
              <a:rPr lang="en-US" sz="2400" dirty="0">
                <a:solidFill>
                  <a:srgbClr val="28516A"/>
                </a:solidFill>
              </a:rPr>
              <a:t>:</a:t>
            </a:r>
            <a:endParaRPr sz="2400" dirty="0">
              <a:solidFill>
                <a:srgbClr val="28516A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670201C-0FC6-4468-A6E0-05345FDF6A54}"/>
              </a:ext>
            </a:extLst>
          </p:cNvPr>
          <p:cNvSpPr txBox="1"/>
          <p:nvPr/>
        </p:nvSpPr>
        <p:spPr>
          <a:xfrm>
            <a:off x="611560" y="692696"/>
            <a:ext cx="8532440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Юра приехал в южный город и увидел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что там есть фонтан и он работает</a:t>
            </a: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А как часто он работает?</a:t>
            </a:r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3EE426A0-CC75-4839-A3D7-BBFB3B42C4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1320180"/>
            <a:ext cx="1028700" cy="1028700"/>
          </a:xfrm>
          <a:prstGeom prst="rect">
            <a:avLst/>
          </a:prstGeom>
        </p:spPr>
      </p:pic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A666E038-9EBF-4958-BE72-6D4CB792A33A}"/>
              </a:ext>
            </a:extLst>
          </p:cNvPr>
          <p:cNvSpPr/>
          <p:nvPr/>
        </p:nvSpPr>
        <p:spPr>
          <a:xfrm>
            <a:off x="611560" y="6191726"/>
            <a:ext cx="1718099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r>
              <a:rPr lang="en" sz="1100" dirty="0" err="1">
                <a:solidFill>
                  <a:schemeClr val="bg1">
                    <a:lumMod val="75000"/>
                  </a:schemeClr>
                </a:solidFill>
              </a:rPr>
              <a:t>vk.com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11543685-9AB7-4545-9540-B97C22EF26E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1427461"/>
            <a:ext cx="2602104" cy="2492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80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9864B36B-BED7-F24D-A342-74B4FD211369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5D65192A-1CC4-4E7F-AFCC-CDB6627B52C7}"/>
                  </a:ext>
                </a:extLst>
              </p:cNvPr>
              <p:cNvSpPr/>
              <p:nvPr/>
            </p:nvSpPr>
            <p:spPr>
              <a:xfrm>
                <a:off x="1193184" y="5019602"/>
                <a:ext cx="7123232" cy="92967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∑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</m:den>
                          </m:f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sup>
                          </m:sSup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5D65192A-1CC4-4E7F-AFCC-CDB6627B52C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3184" y="5019602"/>
                <a:ext cx="7123232" cy="92967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C8DF4AD-5784-49E2-942F-83142AA6ABD4}"/>
                  </a:ext>
                </a:extLst>
              </p:cNvPr>
              <p:cNvSpPr txBox="1"/>
              <p:nvPr/>
            </p:nvSpPr>
            <p:spPr>
              <a:xfrm>
                <a:off x="1187624" y="2683683"/>
                <a:ext cx="7102137" cy="17534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noFill/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/>
                            <m:e/>
                            <m:e/>
                            <m:e/>
                            <m:e/>
                          </m:eqArr>
                          <m:r>
                            <a:rPr lang="ru-RU" b="0" i="1" smtClean="0">
                              <a:noFill/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</m:t>
                          </m:r>
                          <m:r>
                            <a:rPr lang="ru-RU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</m:t>
                          </m: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                                                 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C8DF4AD-5784-49E2-942F-83142AA6AB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2683683"/>
                <a:ext cx="7102137" cy="175342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C9014BC7-CFC5-4625-A1D2-5E7FD316EC11}"/>
                  </a:ext>
                </a:extLst>
              </p:cNvPr>
              <p:cNvSpPr/>
              <p:nvPr/>
            </p:nvSpPr>
            <p:spPr>
              <a:xfrm>
                <a:off x="3435251" y="2753324"/>
                <a:ext cx="890308" cy="7248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brk m:alnAt="7"/>
                        </m:rP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C9014BC7-CFC5-4625-A1D2-5E7FD316EC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5251" y="2753324"/>
                <a:ext cx="890308" cy="72481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B7C2F7D3-F704-4962-879F-258C29C6D1C8}"/>
                  </a:ext>
                </a:extLst>
              </p:cNvPr>
              <p:cNvSpPr/>
              <p:nvPr/>
            </p:nvSpPr>
            <p:spPr>
              <a:xfrm>
                <a:off x="6326743" y="2884898"/>
                <a:ext cx="42030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B7C2F7D3-F704-4962-879F-258C29C6D1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6743" y="2884898"/>
                <a:ext cx="420307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8021BF38-9C19-4C00-8289-F9DF836FBE0D}"/>
                  </a:ext>
                </a:extLst>
              </p:cNvPr>
              <p:cNvSpPr/>
              <p:nvPr/>
            </p:nvSpPr>
            <p:spPr>
              <a:xfrm>
                <a:off x="3660633" y="3824332"/>
                <a:ext cx="42030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8021BF38-9C19-4C00-8289-F9DF836FBE0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60633" y="3824332"/>
                <a:ext cx="420307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A9060B5E-32C3-4265-ADCA-40FA16BE5063}"/>
                  </a:ext>
                </a:extLst>
              </p:cNvPr>
              <p:cNvSpPr/>
              <p:nvPr/>
            </p:nvSpPr>
            <p:spPr>
              <a:xfrm>
                <a:off x="5868144" y="3692757"/>
                <a:ext cx="1127553" cy="7248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A9060B5E-32C3-4265-ADCA-40FA16BE506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68144" y="3692757"/>
                <a:ext cx="1127553" cy="724814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8A8F0EEC-1858-4912-8F72-265EF045111B}"/>
                  </a:ext>
                </a:extLst>
              </p:cNvPr>
              <p:cNvSpPr/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8A8F0EEC-1858-4912-8F72-265EF04511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  <a:blipFill>
                <a:blip r:embed="rId10"/>
                <a:stretch>
                  <a:fillRect l="-2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B51B014C-8C1F-46E6-A07F-F524BCA7F53E}"/>
                  </a:ext>
                </a:extLst>
              </p:cNvPr>
              <p:cNvSpPr/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B51B014C-8C1F-46E6-A07F-F524BCA7F53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  <a:blipFill>
                <a:blip r:embed="rId11"/>
                <a:stretch>
                  <a:fillRect l="-17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51D4E291-2293-4B29-A804-266D90A31CF3}"/>
              </a:ext>
            </a:extLst>
          </p:cNvPr>
          <p:cNvSpPr/>
          <p:nvPr/>
        </p:nvSpPr>
        <p:spPr>
          <a:xfrm>
            <a:off x="612000" y="692696"/>
            <a:ext cx="31790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Первые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74A0236D-252D-4502-BD23-C6129522709B}"/>
              </a:ext>
            </a:extLst>
          </p:cNvPr>
          <p:cNvSpPr/>
          <p:nvPr/>
        </p:nvSpPr>
        <p:spPr>
          <a:xfrm>
            <a:off x="612000" y="2132856"/>
            <a:ext cx="31357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Вторые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6253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9864B36B-BED7-F24D-A342-74B4FD211369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AB8A315-C22A-4ACA-BF92-16D0793D5439}"/>
                  </a:ext>
                </a:extLst>
              </p:cNvPr>
              <p:cNvSpPr txBox="1"/>
              <p:nvPr/>
            </p:nvSpPr>
            <p:spPr>
              <a:xfrm>
                <a:off x="1187624" y="2683683"/>
                <a:ext cx="7102137" cy="17534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noFill/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/>
                            <m:e/>
                            <m:e/>
                            <m:e/>
                            <m:e/>
                          </m:eqArr>
                          <m:r>
                            <a:rPr lang="ru-RU" b="0" i="1" smtClean="0">
                              <a:noFill/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                                                                          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AB8A315-C22A-4ACA-BF92-16D0793D54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2683683"/>
                <a:ext cx="7102137" cy="175342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CC6221CD-1E3A-4072-B1A7-DE227B39E198}"/>
                  </a:ext>
                </a:extLst>
              </p:cNvPr>
              <p:cNvSpPr/>
              <p:nvPr/>
            </p:nvSpPr>
            <p:spPr>
              <a:xfrm>
                <a:off x="3435251" y="2753324"/>
                <a:ext cx="890308" cy="7248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brk m:alnAt="7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CC6221CD-1E3A-4072-B1A7-DE227B39E1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5251" y="2753324"/>
                <a:ext cx="890308" cy="72481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B86EF023-679D-4A03-9272-0E2E3F0786A0}"/>
                  </a:ext>
                </a:extLst>
              </p:cNvPr>
              <p:cNvSpPr/>
              <p:nvPr/>
            </p:nvSpPr>
            <p:spPr>
              <a:xfrm>
                <a:off x="6326743" y="2884898"/>
                <a:ext cx="42030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B86EF023-679D-4A03-9272-0E2E3F0786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6743" y="2884898"/>
                <a:ext cx="420307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FACA4EF6-7A4A-4538-8CE4-24BED25E24E8}"/>
                  </a:ext>
                </a:extLst>
              </p:cNvPr>
              <p:cNvSpPr/>
              <p:nvPr/>
            </p:nvSpPr>
            <p:spPr>
              <a:xfrm>
                <a:off x="3660633" y="3824332"/>
                <a:ext cx="42030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FACA4EF6-7A4A-4538-8CE4-24BED25E24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60633" y="3824332"/>
                <a:ext cx="420307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86D0E023-C48D-4BAA-9264-726B88F793BF}"/>
                  </a:ext>
                </a:extLst>
              </p:cNvPr>
              <p:cNvSpPr/>
              <p:nvPr/>
            </p:nvSpPr>
            <p:spPr>
              <a:xfrm>
                <a:off x="5868144" y="3692757"/>
                <a:ext cx="1127553" cy="7248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86D0E023-C48D-4BAA-9264-726B88F793B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68144" y="3692757"/>
                <a:ext cx="1127553" cy="724814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1912BB52-05FA-41F0-BED0-5492FCE0736B}"/>
                  </a:ext>
                </a:extLst>
              </p:cNvPr>
              <p:cNvSpPr/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1912BB52-05FA-41F0-BED0-5492FCE0736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  <a:blipFill>
                <a:blip r:embed="rId9"/>
                <a:stretch>
                  <a:fillRect l="-2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9579E470-3976-4811-9E85-A059AEC0CA2F}"/>
                  </a:ext>
                </a:extLst>
              </p:cNvPr>
              <p:cNvSpPr/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9579E470-3976-4811-9E85-A059AEC0CA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  <a:blipFill>
                <a:blip r:embed="rId10"/>
                <a:stretch>
                  <a:fillRect l="-17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97C95795-C980-4994-8F9E-4F65E5216C73}"/>
              </a:ext>
            </a:extLst>
          </p:cNvPr>
          <p:cNvSpPr/>
          <p:nvPr/>
        </p:nvSpPr>
        <p:spPr>
          <a:xfrm>
            <a:off x="612000" y="692696"/>
            <a:ext cx="31790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Первые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A8B7E960-B6C6-43EB-98BC-2A061A292AA7}"/>
              </a:ext>
            </a:extLst>
          </p:cNvPr>
          <p:cNvSpPr/>
          <p:nvPr/>
        </p:nvSpPr>
        <p:spPr>
          <a:xfrm>
            <a:off x="612000" y="2132856"/>
            <a:ext cx="31357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Вторые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5318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1" name="applause.wav"/>
          </p:stSnd>
        </p:sndAc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9864B36B-BED7-F24D-A342-74B4FD211369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99C1244A-78E1-4B0C-8E66-D4AD4545C406}"/>
                  </a:ext>
                </a:extLst>
              </p:cNvPr>
              <p:cNvSpPr/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99C1244A-78E1-4B0C-8E66-D4AD4545C40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  <a:blipFill>
                <a:blip r:embed="rId4"/>
                <a:stretch>
                  <a:fillRect l="-2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B8664B94-817F-4CD8-9A13-68737DEB0F04}"/>
                  </a:ext>
                </a:extLst>
              </p:cNvPr>
              <p:cNvSpPr/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B8664B94-817F-4CD8-9A13-68737DEB0F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  <a:blipFill>
                <a:blip r:embed="rId5"/>
                <a:stretch>
                  <a:fillRect l="-17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3FC34BA3-25D1-42B2-BD4B-7B45F3D4A9C5}"/>
              </a:ext>
            </a:extLst>
          </p:cNvPr>
          <p:cNvSpPr/>
          <p:nvPr/>
        </p:nvSpPr>
        <p:spPr>
          <a:xfrm>
            <a:off x="612000" y="692696"/>
            <a:ext cx="31790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Первые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4237AFB-88A4-4010-B6A9-DC154FC15AED}"/>
                  </a:ext>
                </a:extLst>
              </p:cNvPr>
              <p:cNvSpPr txBox="1"/>
              <p:nvPr/>
            </p:nvSpPr>
            <p:spPr>
              <a:xfrm>
                <a:off x="2570719" y="2636912"/>
                <a:ext cx="4377545" cy="17534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noFill/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/>
                            <m:e/>
                            <m:e/>
                            <m:e/>
                            <m:e/>
                          </m:eqAr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                        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4237AFB-88A4-4010-B6A9-DC154FC15A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0719" y="2636912"/>
                <a:ext cx="4377545" cy="175342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D727E079-E280-4216-A7C0-96607DF10DEC}"/>
              </a:ext>
            </a:extLst>
          </p:cNvPr>
          <p:cNvSpPr/>
          <p:nvPr/>
        </p:nvSpPr>
        <p:spPr>
          <a:xfrm>
            <a:off x="612000" y="2132856"/>
            <a:ext cx="31357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Вторые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18346D9D-0B09-4A12-BA8D-7443C0E68D8D}"/>
                  </a:ext>
                </a:extLst>
              </p:cNvPr>
              <p:cNvSpPr/>
              <p:nvPr/>
            </p:nvSpPr>
            <p:spPr>
              <a:xfrm>
                <a:off x="5646181" y="2838127"/>
                <a:ext cx="42030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18346D9D-0B09-4A12-BA8D-7443C0E68D8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181" y="2838127"/>
                <a:ext cx="420307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3EDE1A8F-A087-4AF5-A63C-AEBC8C0CDE2B}"/>
                  </a:ext>
                </a:extLst>
              </p:cNvPr>
              <p:cNvSpPr/>
              <p:nvPr/>
            </p:nvSpPr>
            <p:spPr>
              <a:xfrm>
                <a:off x="4636255" y="3777561"/>
                <a:ext cx="42030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3EDE1A8F-A087-4AF5-A63C-AEBC8C0CDE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36255" y="3777561"/>
                <a:ext cx="420307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46A5D868-4488-4B09-B955-5376C2F9576F}"/>
                  </a:ext>
                </a:extLst>
              </p:cNvPr>
              <p:cNvSpPr/>
              <p:nvPr/>
            </p:nvSpPr>
            <p:spPr>
              <a:xfrm>
                <a:off x="2195736" y="3259202"/>
                <a:ext cx="47961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46A5D868-4488-4B09-B955-5376C2F9576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5736" y="3259202"/>
                <a:ext cx="479618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5428AF3C-CDEA-4226-BAEC-252DEFA050B1}"/>
                  </a:ext>
                </a:extLst>
              </p:cNvPr>
              <p:cNvSpPr/>
              <p:nvPr/>
            </p:nvSpPr>
            <p:spPr>
              <a:xfrm>
                <a:off x="1170908" y="3282793"/>
                <a:ext cx="121232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5428AF3C-CDEA-4226-BAEC-252DEFA050B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0908" y="3282793"/>
                <a:ext cx="1212320" cy="461665"/>
              </a:xfrm>
              <a:prstGeom prst="rect">
                <a:avLst/>
              </a:prstGeom>
              <a:blipFill>
                <a:blip r:embed="rId10"/>
                <a:stretch>
                  <a:fillRect b="-14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6E4BC53D-C660-43ED-8687-1BAE689CF286}"/>
                  </a:ext>
                </a:extLst>
              </p:cNvPr>
              <p:cNvSpPr/>
              <p:nvPr/>
            </p:nvSpPr>
            <p:spPr>
              <a:xfrm>
                <a:off x="4691743" y="2706553"/>
                <a:ext cx="609782" cy="7248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6E4BC53D-C660-43ED-8687-1BAE689CF2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91743" y="2706553"/>
                <a:ext cx="609782" cy="724814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7F5FDB2E-4A0B-4576-8839-F365965FFFDC}"/>
                  </a:ext>
                </a:extLst>
              </p:cNvPr>
              <p:cNvSpPr/>
              <p:nvPr/>
            </p:nvSpPr>
            <p:spPr>
              <a:xfrm>
                <a:off x="5468108" y="3645986"/>
                <a:ext cx="847027" cy="7248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7F5FDB2E-4A0B-4576-8839-F365965FFF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8108" y="3645986"/>
                <a:ext cx="847027" cy="724814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3019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7" name="applause.wav"/>
          </p:stSnd>
        </p:sndAc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9864B36B-BED7-F24D-A342-74B4FD211369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0E316043-3AA8-4E2B-9209-EF39BF79E9D0}"/>
                  </a:ext>
                </a:extLst>
              </p:cNvPr>
              <p:cNvSpPr/>
              <p:nvPr/>
            </p:nvSpPr>
            <p:spPr>
              <a:xfrm>
                <a:off x="2478391" y="5360621"/>
                <a:ext cx="47961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0E316043-3AA8-4E2B-9209-EF39BF79E9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8391" y="5360621"/>
                <a:ext cx="479618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1BA487EB-2347-46CE-8C12-74045E424EF3}"/>
                  </a:ext>
                </a:extLst>
              </p:cNvPr>
              <p:cNvSpPr/>
              <p:nvPr/>
            </p:nvSpPr>
            <p:spPr>
              <a:xfrm>
                <a:off x="4970460" y="5361150"/>
                <a:ext cx="47961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1BA487EB-2347-46CE-8C12-74045E424EF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0460" y="5361150"/>
                <a:ext cx="479618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A1347494-6529-4625-AD45-BA698186649F}"/>
                  </a:ext>
                </a:extLst>
              </p:cNvPr>
              <p:cNvSpPr/>
              <p:nvPr/>
            </p:nvSpPr>
            <p:spPr>
              <a:xfrm>
                <a:off x="1160111" y="5360621"/>
                <a:ext cx="148649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𝐽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A1347494-6529-4625-AD45-BA698186649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0111" y="5360621"/>
                <a:ext cx="1486497" cy="461665"/>
              </a:xfrm>
              <a:prstGeom prst="rect">
                <a:avLst/>
              </a:prstGeom>
              <a:blipFill>
                <a:blip r:embed="rId6"/>
                <a:stretch>
                  <a:fillRect b="-1447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D9AD569A-FEB2-4E3F-85C6-588CA597CEA7}"/>
                  </a:ext>
                </a:extLst>
              </p:cNvPr>
              <p:cNvSpPr/>
              <p:nvPr/>
            </p:nvSpPr>
            <p:spPr>
              <a:xfrm>
                <a:off x="2841571" y="4827892"/>
                <a:ext cx="2387128" cy="15441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ru-RU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f>
                                      <m:fPr>
                                        <m:ctrlPr>
                                          <a:rPr lang="en-US" sz="2400" i="1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sz="2400" i="1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num>
                                      <m:den>
                                        <m:sSup>
                                          <m:sSupPr>
                                            <m:ctrlPr>
                                              <a:rPr lang="en-US" sz="2400" i="1">
                                                <a:solidFill>
                                                  <a:srgbClr val="28516A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sz="2400" i="1">
                                                <a:solidFill>
                                                  <a:srgbClr val="28516A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𝜎</m:t>
                                            </m:r>
                                          </m:e>
                                          <m:sup>
                                            <m:r>
                                              <a:rPr lang="en-US" sz="2400" i="1">
                                                <a:solidFill>
                                                  <a:srgbClr val="28516A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</m:den>
                                    </m:f>
                                  </m: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e>
                                    <m:f>
                                      <m:fPr>
                                        <m:ctrlPr>
                                          <a:rPr lang="en-US" sz="2400" i="1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sz="2400" i="1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num>
                                      <m:den>
                                        <m:r>
                                          <a:rPr lang="en-US" sz="2400" i="1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2 </m:t>
                                        </m:r>
                                        <m:sSup>
                                          <m:sSupPr>
                                            <m:ctrlPr>
                                              <a:rPr lang="en-US" sz="2400" i="1">
                                                <a:solidFill>
                                                  <a:srgbClr val="28516A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sz="2400" i="1">
                                                <a:solidFill>
                                                  <a:srgbClr val="28516A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𝜎</m:t>
                                            </m:r>
                                          </m:e>
                                          <m:sup>
                                            <m:r>
                                              <a:rPr lang="en-US" sz="2400" i="1">
                                                <a:solidFill>
                                                  <a:srgbClr val="28516A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4</m:t>
                                            </m:r>
                                          </m:sup>
                                        </m:sSup>
                                      </m:den>
                                    </m:f>
                                  </m:e>
                                </m:mr>
                              </m:m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D9AD569A-FEB2-4E3F-85C6-588CA597CEA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1571" y="4827892"/>
                <a:ext cx="2387128" cy="154414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3F215D46-6926-4786-B9B6-AEBE281E5132}"/>
                  </a:ext>
                </a:extLst>
              </p:cNvPr>
              <p:cNvSpPr/>
              <p:nvPr/>
            </p:nvSpPr>
            <p:spPr>
              <a:xfrm>
                <a:off x="5643944" y="4679582"/>
                <a:ext cx="2096408" cy="184576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ru-RU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>
                                  <m:f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sz="2400" i="1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2400" i="1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  <m:sup>
                                        <m:r>
                                          <a:rPr lang="en-US" sz="2400" i="1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f>
                                  <m:f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2 </m:t>
                                    </m:r>
                                    <m:sSup>
                                      <m:sSupPr>
                                        <m:ctrlPr>
                                          <a:rPr lang="en-US" sz="2400" i="1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2400" i="1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  <m:sup>
                                        <m:r>
                                          <a:rPr lang="en-US" sz="2400" i="1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4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den>
                                </m:f>
                              </m:e>
                            </m:mr>
                          </m: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3F215D46-6926-4786-B9B6-AEBE281E513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3944" y="4679582"/>
                <a:ext cx="2096408" cy="184576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0C96BCE6-53A4-496A-A1E3-E6B3376AF8FA}"/>
                  </a:ext>
                </a:extLst>
              </p:cNvPr>
              <p:cNvSpPr/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0C96BCE6-53A4-496A-A1E3-E6B3376AF8F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  <a:blipFill>
                <a:blip r:embed="rId9"/>
                <a:stretch>
                  <a:fillRect l="-2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9EEBF61F-15AC-43E4-B4E2-901A880FDA0A}"/>
                  </a:ext>
                </a:extLst>
              </p:cNvPr>
              <p:cNvSpPr/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9EEBF61F-15AC-43E4-B4E2-901A880FDA0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  <a:blipFill>
                <a:blip r:embed="rId10"/>
                <a:stretch>
                  <a:fillRect l="-17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4C0C2520-8ACC-4CFE-88D8-5CD392373E9D}"/>
              </a:ext>
            </a:extLst>
          </p:cNvPr>
          <p:cNvSpPr/>
          <p:nvPr/>
        </p:nvSpPr>
        <p:spPr>
          <a:xfrm>
            <a:off x="612000" y="692696"/>
            <a:ext cx="31790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Первые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F6E893E9-FDD5-4C12-8807-E3F9DADB7F34}"/>
                  </a:ext>
                </a:extLst>
              </p:cNvPr>
              <p:cNvSpPr txBox="1"/>
              <p:nvPr/>
            </p:nvSpPr>
            <p:spPr>
              <a:xfrm>
                <a:off x="2570719" y="2636912"/>
                <a:ext cx="4377545" cy="17534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noFill/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/>
                            <m:e/>
                            <m:e/>
                            <m:e/>
                            <m:e/>
                          </m:eqAr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                        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F6E893E9-FDD5-4C12-8807-E3F9DADB7F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0719" y="2636912"/>
                <a:ext cx="4377545" cy="1753429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9B5F4322-DE8E-4700-877B-25303D9F8616}"/>
              </a:ext>
            </a:extLst>
          </p:cNvPr>
          <p:cNvSpPr/>
          <p:nvPr/>
        </p:nvSpPr>
        <p:spPr>
          <a:xfrm>
            <a:off x="612000" y="2132856"/>
            <a:ext cx="31357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Вторые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Прямоугольник 33">
                <a:extLst>
                  <a:ext uri="{FF2B5EF4-FFF2-40B4-BE49-F238E27FC236}">
                    <a16:creationId xmlns:a16="http://schemas.microsoft.com/office/drawing/2014/main" id="{313C88C7-9CF8-4338-9D7F-CE20E7575AB6}"/>
                  </a:ext>
                </a:extLst>
              </p:cNvPr>
              <p:cNvSpPr/>
              <p:nvPr/>
            </p:nvSpPr>
            <p:spPr>
              <a:xfrm>
                <a:off x="5646181" y="2838127"/>
                <a:ext cx="42030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4" name="Прямоугольник 33">
                <a:extLst>
                  <a:ext uri="{FF2B5EF4-FFF2-40B4-BE49-F238E27FC236}">
                    <a16:creationId xmlns:a16="http://schemas.microsoft.com/office/drawing/2014/main" id="{313C88C7-9CF8-4338-9D7F-CE20E7575AB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181" y="2838127"/>
                <a:ext cx="420307" cy="461665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Прямоугольник 34">
                <a:extLst>
                  <a:ext uri="{FF2B5EF4-FFF2-40B4-BE49-F238E27FC236}">
                    <a16:creationId xmlns:a16="http://schemas.microsoft.com/office/drawing/2014/main" id="{365D70B8-F04D-4C45-969B-D3371B593D6E}"/>
                  </a:ext>
                </a:extLst>
              </p:cNvPr>
              <p:cNvSpPr/>
              <p:nvPr/>
            </p:nvSpPr>
            <p:spPr>
              <a:xfrm>
                <a:off x="4636255" y="3777561"/>
                <a:ext cx="42030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5" name="Прямоугольник 34">
                <a:extLst>
                  <a:ext uri="{FF2B5EF4-FFF2-40B4-BE49-F238E27FC236}">
                    <a16:creationId xmlns:a16="http://schemas.microsoft.com/office/drawing/2014/main" id="{365D70B8-F04D-4C45-969B-D3371B593D6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36255" y="3777561"/>
                <a:ext cx="420307" cy="461665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Прямоугольник 35">
                <a:extLst>
                  <a:ext uri="{FF2B5EF4-FFF2-40B4-BE49-F238E27FC236}">
                    <a16:creationId xmlns:a16="http://schemas.microsoft.com/office/drawing/2014/main" id="{43776954-C8D0-4FF1-995D-68C3825DCF1B}"/>
                  </a:ext>
                </a:extLst>
              </p:cNvPr>
              <p:cNvSpPr/>
              <p:nvPr/>
            </p:nvSpPr>
            <p:spPr>
              <a:xfrm>
                <a:off x="2195736" y="3259202"/>
                <a:ext cx="47961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6" name="Прямоугольник 35">
                <a:extLst>
                  <a:ext uri="{FF2B5EF4-FFF2-40B4-BE49-F238E27FC236}">
                    <a16:creationId xmlns:a16="http://schemas.microsoft.com/office/drawing/2014/main" id="{43776954-C8D0-4FF1-995D-68C3825DCF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5736" y="3259202"/>
                <a:ext cx="479618" cy="461665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Прямоугольник 36">
                <a:extLst>
                  <a:ext uri="{FF2B5EF4-FFF2-40B4-BE49-F238E27FC236}">
                    <a16:creationId xmlns:a16="http://schemas.microsoft.com/office/drawing/2014/main" id="{77C3939B-94F2-4FBB-A869-F2104196D85C}"/>
                  </a:ext>
                </a:extLst>
              </p:cNvPr>
              <p:cNvSpPr/>
              <p:nvPr/>
            </p:nvSpPr>
            <p:spPr>
              <a:xfrm>
                <a:off x="1170908" y="3282793"/>
                <a:ext cx="121232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7" name="Прямоугольник 36">
                <a:extLst>
                  <a:ext uri="{FF2B5EF4-FFF2-40B4-BE49-F238E27FC236}">
                    <a16:creationId xmlns:a16="http://schemas.microsoft.com/office/drawing/2014/main" id="{77C3939B-94F2-4FBB-A869-F2104196D8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0908" y="3282793"/>
                <a:ext cx="1212320" cy="461665"/>
              </a:xfrm>
              <a:prstGeom prst="rect">
                <a:avLst/>
              </a:prstGeom>
              <a:blipFill>
                <a:blip r:embed="rId15"/>
                <a:stretch>
                  <a:fillRect b="-14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Прямоугольник 37">
                <a:extLst>
                  <a:ext uri="{FF2B5EF4-FFF2-40B4-BE49-F238E27FC236}">
                    <a16:creationId xmlns:a16="http://schemas.microsoft.com/office/drawing/2014/main" id="{B08311AD-FFA4-462B-8A51-BE01260D03E5}"/>
                  </a:ext>
                </a:extLst>
              </p:cNvPr>
              <p:cNvSpPr/>
              <p:nvPr/>
            </p:nvSpPr>
            <p:spPr>
              <a:xfrm>
                <a:off x="4691743" y="2706553"/>
                <a:ext cx="609782" cy="7248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8" name="Прямоугольник 37">
                <a:extLst>
                  <a:ext uri="{FF2B5EF4-FFF2-40B4-BE49-F238E27FC236}">
                    <a16:creationId xmlns:a16="http://schemas.microsoft.com/office/drawing/2014/main" id="{B08311AD-FFA4-462B-8A51-BE01260D03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91743" y="2706553"/>
                <a:ext cx="609782" cy="724814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Прямоугольник 38">
                <a:extLst>
                  <a:ext uri="{FF2B5EF4-FFF2-40B4-BE49-F238E27FC236}">
                    <a16:creationId xmlns:a16="http://schemas.microsoft.com/office/drawing/2014/main" id="{01161431-8594-46A9-8DF7-9B5F8DC82F92}"/>
                  </a:ext>
                </a:extLst>
              </p:cNvPr>
              <p:cNvSpPr/>
              <p:nvPr/>
            </p:nvSpPr>
            <p:spPr>
              <a:xfrm>
                <a:off x="5468108" y="3645986"/>
                <a:ext cx="847027" cy="7248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9" name="Прямоугольник 38">
                <a:extLst>
                  <a:ext uri="{FF2B5EF4-FFF2-40B4-BE49-F238E27FC236}">
                    <a16:creationId xmlns:a16="http://schemas.microsoft.com/office/drawing/2014/main" id="{01161431-8594-46A9-8DF7-9B5F8DC82F9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8108" y="3645986"/>
                <a:ext cx="847027" cy="724814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5821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22" name="applause.wav"/>
          </p:stSnd>
        </p:sndAc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06B8E043-9298-C647-B1FC-FA22DF4DCA4D}"/>
                  </a:ext>
                </a:extLst>
              </p:cNvPr>
              <p:cNvSpPr/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06B8E043-9298-C647-B1FC-FA22DF4DCA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  <a:blipFill>
                <a:blip r:embed="rId4"/>
                <a:stretch>
                  <a:fillRect l="-2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7D094C8E-1E52-9549-AC28-0ED7EFE6614F}"/>
                  </a:ext>
                </a:extLst>
              </p:cNvPr>
              <p:cNvSpPr/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7D094C8E-1E52-9549-AC28-0ED7EFE661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  <a:blipFill>
                <a:blip r:embed="rId5"/>
                <a:stretch>
                  <a:fillRect l="-17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18A28204-9829-6545-A60E-13031886005E}"/>
              </a:ext>
            </a:extLst>
          </p:cNvPr>
          <p:cNvSpPr/>
          <p:nvPr/>
        </p:nvSpPr>
        <p:spPr>
          <a:xfrm>
            <a:off x="612000" y="692696"/>
            <a:ext cx="31790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Первые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9864B36B-BED7-F24D-A342-74B4FD211369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F12379B-2B40-4CCE-92B3-9B2D64DCFF0D}"/>
                  </a:ext>
                </a:extLst>
              </p:cNvPr>
              <p:cNvSpPr txBox="1"/>
              <p:nvPr/>
            </p:nvSpPr>
            <p:spPr>
              <a:xfrm>
                <a:off x="2570719" y="2636912"/>
                <a:ext cx="4377545" cy="17534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noFill/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/>
                            <m:e/>
                            <m:e/>
                            <m:e/>
                            <m:e/>
                          </m:eqAr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                        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F12379B-2B40-4CCE-92B3-9B2D64DCFF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0719" y="2636912"/>
                <a:ext cx="4377545" cy="175342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9168271-1DB6-412A-AB8F-859E7EF8EB0A}"/>
              </a:ext>
            </a:extLst>
          </p:cNvPr>
          <p:cNvSpPr/>
          <p:nvPr/>
        </p:nvSpPr>
        <p:spPr>
          <a:xfrm>
            <a:off x="612000" y="2132856"/>
            <a:ext cx="31357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Вторые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2C27ADA1-3AC3-4E20-AC69-090EAE9F6B3C}"/>
                  </a:ext>
                </a:extLst>
              </p:cNvPr>
              <p:cNvSpPr/>
              <p:nvPr/>
            </p:nvSpPr>
            <p:spPr>
              <a:xfrm>
                <a:off x="5646181" y="2838127"/>
                <a:ext cx="42030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2C27ADA1-3AC3-4E20-AC69-090EAE9F6B3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181" y="2838127"/>
                <a:ext cx="420307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033753F9-EBD1-4809-88BE-EDFE1AD878C9}"/>
                  </a:ext>
                </a:extLst>
              </p:cNvPr>
              <p:cNvSpPr/>
              <p:nvPr/>
            </p:nvSpPr>
            <p:spPr>
              <a:xfrm>
                <a:off x="4636255" y="3777561"/>
                <a:ext cx="42030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033753F9-EBD1-4809-88BE-EDFE1AD878C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36255" y="3777561"/>
                <a:ext cx="420307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DEACA732-5409-440C-9464-137D5F6EBA7E}"/>
                  </a:ext>
                </a:extLst>
              </p:cNvPr>
              <p:cNvSpPr/>
              <p:nvPr/>
            </p:nvSpPr>
            <p:spPr>
              <a:xfrm>
                <a:off x="2195736" y="3259202"/>
                <a:ext cx="47961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DEACA732-5409-440C-9464-137D5F6EBA7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5736" y="3259202"/>
                <a:ext cx="479618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9295DB63-0B70-4B85-BE44-B11A80B1522C}"/>
                  </a:ext>
                </a:extLst>
              </p:cNvPr>
              <p:cNvSpPr/>
              <p:nvPr/>
            </p:nvSpPr>
            <p:spPr>
              <a:xfrm>
                <a:off x="1170908" y="3282793"/>
                <a:ext cx="121232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9295DB63-0B70-4B85-BE44-B11A80B152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0908" y="3282793"/>
                <a:ext cx="1212320" cy="461665"/>
              </a:xfrm>
              <a:prstGeom prst="rect">
                <a:avLst/>
              </a:prstGeom>
              <a:blipFill>
                <a:blip r:embed="rId10"/>
                <a:stretch>
                  <a:fillRect b="-14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B9498ED5-95E0-47CD-81C0-3D0BE98C4362}"/>
                  </a:ext>
                </a:extLst>
              </p:cNvPr>
              <p:cNvSpPr/>
              <p:nvPr/>
            </p:nvSpPr>
            <p:spPr>
              <a:xfrm>
                <a:off x="4691743" y="2706553"/>
                <a:ext cx="609782" cy="7248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B9498ED5-95E0-47CD-81C0-3D0BE98C43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91743" y="2706553"/>
                <a:ext cx="609782" cy="724814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33951809-7B24-4605-8E87-15ED65011CB8}"/>
                  </a:ext>
                </a:extLst>
              </p:cNvPr>
              <p:cNvSpPr/>
              <p:nvPr/>
            </p:nvSpPr>
            <p:spPr>
              <a:xfrm>
                <a:off x="5468108" y="3645986"/>
                <a:ext cx="847027" cy="7248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33951809-7B24-4605-8E87-15ED65011CB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8108" y="3645986"/>
                <a:ext cx="847027" cy="724814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2ED0C8DC-2926-7643-9A29-A3BF83887F85}"/>
                  </a:ext>
                </a:extLst>
              </p:cNvPr>
              <p:cNvSpPr/>
              <p:nvPr/>
            </p:nvSpPr>
            <p:spPr>
              <a:xfrm>
                <a:off x="1187624" y="4673580"/>
                <a:ext cx="5442900" cy="184576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𝑉𝑎𝑟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 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>
                                  <m:f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Sup>
                                      <m:sSubSupPr>
                                        <m:ctrlP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sz="2400" b="0" i="1" smtClean="0">
                                                <a:solidFill>
                                                  <a:srgbClr val="28516A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sz="2400" b="0" i="1" smtClean="0">
                                                <a:solidFill>
                                                  <a:srgbClr val="28516A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𝜎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𝑀𝐿</m:t>
                                        </m:r>
                                      </m:sub>
                                      <m:sup>
                                        <m: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bSup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f>
                                  <m:f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2 </m:t>
                                    </m:r>
                                    <m:sSubSup>
                                      <m:sSubSupPr>
                                        <m:ctrlP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sz="2400" b="0" i="1" smtClean="0">
                                                <a:solidFill>
                                                  <a:srgbClr val="28516A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sz="2400" b="0" i="1" smtClean="0">
                                                <a:solidFill>
                                                  <a:srgbClr val="28516A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𝜎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𝑀𝐿</m:t>
                                        </m:r>
                                      </m:sub>
                                      <m:sup>
                                        <m:r>
                                          <a:rPr lang="en-US" sz="2400" i="1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4</m:t>
                                        </m:r>
                                      </m:sup>
                                    </m:sSubSup>
                                  </m:num>
                                  <m:den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den>
                                </m:f>
                              </m:e>
                            </m:mr>
                          </m: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2ED0C8DC-2926-7643-9A29-A3BF83887F8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4673580"/>
                <a:ext cx="5442900" cy="1845762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7958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4" name="applause.wav"/>
          </p:stSnd>
        </p:sndAc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27B412D9-E09A-4016-B7A1-00066CFF6163}"/>
              </a:ext>
            </a:extLst>
          </p:cNvPr>
          <p:cNvGrpSpPr/>
          <p:nvPr/>
        </p:nvGrpSpPr>
        <p:grpSpPr>
          <a:xfrm>
            <a:off x="3213189" y="914933"/>
            <a:ext cx="2798971" cy="1296986"/>
            <a:chOff x="3111369" y="885792"/>
            <a:chExt cx="2798971" cy="129698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Прямоугольник 3">
                  <a:extLst>
                    <a:ext uri="{FF2B5EF4-FFF2-40B4-BE49-F238E27FC236}">
                      <a16:creationId xmlns:a16="http://schemas.microsoft.com/office/drawing/2014/main" id="{078259D8-7AA4-7D41-8411-3C103B6CDAC4}"/>
                    </a:ext>
                  </a:extLst>
                </p:cNvPr>
                <p:cNvSpPr/>
                <p:nvPr/>
              </p:nvSpPr>
              <p:spPr>
                <a:xfrm>
                  <a:off x="3835702" y="885792"/>
                  <a:ext cx="1350305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𝑀𝐿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acc>
                          <m:accPr>
                            <m:chr m:val="̅"/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4" name="Прямоугольник 3">
                  <a:extLst>
                    <a:ext uri="{FF2B5EF4-FFF2-40B4-BE49-F238E27FC236}">
                      <a16:creationId xmlns:a16="http://schemas.microsoft.com/office/drawing/2014/main" id="{078259D8-7AA4-7D41-8411-3C103B6CDAC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35702" y="885792"/>
                  <a:ext cx="1350305" cy="461665"/>
                </a:xfrm>
                <a:prstGeom prst="rect">
                  <a:avLst/>
                </a:prstGeom>
                <a:blipFill>
                  <a:blip r:embed="rId4"/>
                  <a:stretch>
                    <a:fillRect l="-450" t="-1316" r="-20270" b="-10526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Прямоугольник 4">
                  <a:extLst>
                    <a:ext uri="{FF2B5EF4-FFF2-40B4-BE49-F238E27FC236}">
                      <a16:creationId xmlns:a16="http://schemas.microsoft.com/office/drawing/2014/main" id="{4BF09EEA-CFF8-E046-9231-CD1931224E3D}"/>
                    </a:ext>
                  </a:extLst>
                </p:cNvPr>
                <p:cNvSpPr/>
                <p:nvPr/>
              </p:nvSpPr>
              <p:spPr>
                <a:xfrm>
                  <a:off x="3111369" y="1396537"/>
                  <a:ext cx="2798971" cy="78624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acc>
                              <m:accPr>
                                <m:chr m:val="̂"/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𝑀𝐿</m:t>
                            </m:r>
                          </m:sub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∑</m:t>
                        </m:r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̅"/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acc>
                              </m:e>
                            </m:d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5" name="Прямоугольник 4">
                  <a:extLst>
                    <a:ext uri="{FF2B5EF4-FFF2-40B4-BE49-F238E27FC236}">
                      <a16:creationId xmlns:a16="http://schemas.microsoft.com/office/drawing/2014/main" id="{4BF09EEA-CFF8-E046-9231-CD1931224E3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11369" y="1396537"/>
                  <a:ext cx="2798971" cy="786241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00C1F1D-D8BA-9D4B-AC69-9C171746C6CE}"/>
              </a:ext>
            </a:extLst>
          </p:cNvPr>
          <p:cNvSpPr/>
          <p:nvPr/>
        </p:nvSpPr>
        <p:spPr>
          <a:xfrm>
            <a:off x="2893852" y="724199"/>
            <a:ext cx="3356296" cy="1678454"/>
          </a:xfrm>
          <a:prstGeom prst="rect">
            <a:avLst/>
          </a:prstGeom>
          <a:noFill/>
          <a:ln w="41275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416F2F"/>
              </a:solidFill>
            </a:endParaRPr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8DD97258-F662-49F9-874C-636C4CC9E5B8}"/>
              </a:ext>
            </a:extLst>
          </p:cNvPr>
          <p:cNvGrpSpPr/>
          <p:nvPr/>
        </p:nvGrpSpPr>
        <p:grpSpPr>
          <a:xfrm>
            <a:off x="1331640" y="5269807"/>
            <a:ext cx="6428733" cy="1183529"/>
            <a:chOff x="1346648" y="5138011"/>
            <a:chExt cx="6428733" cy="118352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Прямоугольник 7">
                  <a:extLst>
                    <a:ext uri="{FF2B5EF4-FFF2-40B4-BE49-F238E27FC236}">
                      <a16:creationId xmlns:a16="http://schemas.microsoft.com/office/drawing/2014/main" id="{40150D3C-4381-5148-99AC-53A86B6480DE}"/>
                    </a:ext>
                  </a:extLst>
                </p:cNvPr>
                <p:cNvSpPr/>
                <p:nvPr/>
              </p:nvSpPr>
              <p:spPr>
                <a:xfrm>
                  <a:off x="1346648" y="5138011"/>
                  <a:ext cx="2687915" cy="118352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𝑀𝐿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±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1−</m:t>
                            </m:r>
                            <m:f>
                              <m:fPr>
                                <m:ctrlP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num>
                              <m:den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sub>
                        </m:s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rad>
                          <m:radPr>
                            <m:degHide m:val="on"/>
                            <m:ctrl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f>
                              <m:f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Sup>
                                  <m:sSubSup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sz="2400" i="1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i="1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𝑀𝐿</m:t>
                                    </m:r>
                                  </m:sub>
                                  <m:sup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num>
                              <m:den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den>
                            </m:f>
                          </m:e>
                        </m:rad>
                      </m:oMath>
                    </m:oMathPara>
                  </a14:m>
                  <a:endParaRPr lang="en-US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8" name="Прямоугольник 7">
                  <a:extLst>
                    <a:ext uri="{FF2B5EF4-FFF2-40B4-BE49-F238E27FC236}">
                      <a16:creationId xmlns:a16="http://schemas.microsoft.com/office/drawing/2014/main" id="{40150D3C-4381-5148-99AC-53A86B6480D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46648" y="5138011"/>
                  <a:ext cx="2687915" cy="1183529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Прямоугольник 8">
                  <a:extLst>
                    <a:ext uri="{FF2B5EF4-FFF2-40B4-BE49-F238E27FC236}">
                      <a16:creationId xmlns:a16="http://schemas.microsoft.com/office/drawing/2014/main" id="{41DE63D2-F581-A043-944B-66A7F35FA5F7}"/>
                    </a:ext>
                  </a:extLst>
                </p:cNvPr>
                <p:cNvSpPr/>
                <p:nvPr/>
              </p:nvSpPr>
              <p:spPr>
                <a:xfrm>
                  <a:off x="4860032" y="5138011"/>
                  <a:ext cx="2915349" cy="118352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ru-RU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𝑀𝐿</m:t>
                            </m:r>
                          </m:sub>
                          <m:sup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±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1−</m:t>
                            </m:r>
                            <m:f>
                              <m:fPr>
                                <m:ctrlP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num>
                              <m:den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sub>
                        </m:s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rad>
                          <m:radPr>
                            <m:degHide m:val="on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f>
                              <m:fPr>
                                <m:ctrlP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Sup>
                                  <m:sSubSupPr>
                                    <m:ctrlP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2 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400" i="1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i="1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𝑀𝐿</m:t>
                                    </m:r>
                                  </m:sub>
                                  <m:sup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p>
                                </m:sSubSup>
                              </m:num>
                              <m:den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den>
                            </m:f>
                          </m:e>
                        </m:rad>
                      </m:oMath>
                    </m:oMathPara>
                  </a14:m>
                  <a:endParaRPr lang="en-US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9" name="Прямоугольник 8">
                  <a:extLst>
                    <a:ext uri="{FF2B5EF4-FFF2-40B4-BE49-F238E27FC236}">
                      <a16:creationId xmlns:a16="http://schemas.microsoft.com/office/drawing/2014/main" id="{41DE63D2-F581-A043-944B-66A7F35FA5F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60032" y="5138011"/>
                  <a:ext cx="2915349" cy="1183529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EE2B4AE-477F-BE40-A66B-6FE92210AC4C}"/>
              </a:ext>
            </a:extLst>
          </p:cNvPr>
          <p:cNvSpPr/>
          <p:nvPr/>
        </p:nvSpPr>
        <p:spPr>
          <a:xfrm>
            <a:off x="612000" y="4623519"/>
            <a:ext cx="6312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Асимптотические доверительные интервалы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6C297BD0-DF31-4D80-A01C-78644050CDAB}"/>
              </a:ext>
            </a:extLst>
          </p:cNvPr>
          <p:cNvGrpSpPr/>
          <p:nvPr/>
        </p:nvGrpSpPr>
        <p:grpSpPr>
          <a:xfrm>
            <a:off x="1619056" y="2636912"/>
            <a:ext cx="5665269" cy="1845762"/>
            <a:chOff x="1655368" y="2593387"/>
            <a:chExt cx="5665269" cy="184576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" name="Прямоугольник 1">
                  <a:extLst>
                    <a:ext uri="{FF2B5EF4-FFF2-40B4-BE49-F238E27FC236}">
                      <a16:creationId xmlns:a16="http://schemas.microsoft.com/office/drawing/2014/main" id="{665141EF-4212-EE47-8044-901C664B168C}"/>
                    </a:ext>
                  </a:extLst>
                </p:cNvPr>
                <p:cNvSpPr/>
                <p:nvPr/>
              </p:nvSpPr>
              <p:spPr>
                <a:xfrm>
                  <a:off x="1655368" y="2593387"/>
                  <a:ext cx="5665269" cy="184576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ctrlPr>
                              <a:rPr lang="ru-RU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𝜇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𝑀𝐿</m:t>
                                    </m:r>
                                  </m:sub>
                                </m:sSub>
                              </m:e>
                              <m:e>
                                <m:sSubSup>
                                  <m:sSubSupPr>
                                    <m:ctrlPr>
                                      <a:rPr lang="ru-RU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𝑀𝐿</m:t>
                                    </m:r>
                                  </m:sub>
                                  <m:sup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</m:eqArr>
                          </m:e>
                        </m:d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~ 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eqArr>
                                  <m:eqArrPr>
                                    <m:ctrlPr>
                                      <a:rPr lang="ru-RU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ru-RU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e>
                                    <m:sSup>
                                      <m:sSupPr>
                                        <m:ctrlP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  <m:sup>
                                        <m: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eqArr>
                              </m:e>
                            </m:d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,  </m:t>
                            </m:r>
                            <m:d>
                              <m:dPr>
                                <m:ctrlP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ru-RU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f>
                                        <m:fPr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bSup>
                                            <m:sSubSupPr>
                                              <m:ctrlP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acc>
                                                <m:accPr>
                                                  <m:chr m:val="̂"/>
                                                  <m:ctrlPr>
                                                    <a:rPr lang="en-US" sz="2400" b="0" i="1" smtClean="0">
                                                      <a:solidFill>
                                                        <a:srgbClr val="28516A"/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accPr>
                                                <m:e>
                                                  <m:r>
                                                    <a:rPr lang="en-US" sz="2400" b="0" i="1" smtClean="0">
                                                      <a:solidFill>
                                                        <a:srgbClr val="28516A"/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  <m:t>𝜎</m:t>
                                                  </m:r>
                                                </m:e>
                                              </m:acc>
                                            </m:e>
                                            <m:sub>
                                              <m: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𝑀𝐿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2</m:t>
                                              </m:r>
                                            </m:sup>
                                          </m:sSubSup>
                                        </m:num>
                                        <m:den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den>
                                      </m:f>
                                    </m:e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f>
                                        <m:fPr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2 </m:t>
                                          </m:r>
                                          <m:sSubSup>
                                            <m:sSubSupPr>
                                              <m:ctrlP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acc>
                                                <m:accPr>
                                                  <m:chr m:val="̂"/>
                                                  <m:ctrlPr>
                                                    <a:rPr lang="en-US" sz="2400" b="0" i="1" smtClean="0">
                                                      <a:solidFill>
                                                        <a:srgbClr val="28516A"/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accPr>
                                                <m:e>
                                                  <m:r>
                                                    <a:rPr lang="en-US" sz="2400" b="0" i="1" smtClean="0">
                                                      <a:solidFill>
                                                        <a:srgbClr val="28516A"/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  <m:t>𝜎</m:t>
                                                  </m:r>
                                                </m:e>
                                              </m:acc>
                                            </m:e>
                                            <m:sub>
                                              <m: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𝑀𝐿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sz="2400" i="1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4</m:t>
                                              </m:r>
                                            </m:sup>
                                          </m:sSubSup>
                                        </m:num>
                                        <m:den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den>
                                      </m:f>
                                    </m:e>
                                  </m:mr>
                                </m:m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d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2" name="Прямоугольник 1">
                  <a:extLst>
                    <a:ext uri="{FF2B5EF4-FFF2-40B4-BE49-F238E27FC236}">
                      <a16:creationId xmlns:a16="http://schemas.microsoft.com/office/drawing/2014/main" id="{665141EF-4212-EE47-8044-901C664B168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55368" y="2593387"/>
                  <a:ext cx="5665269" cy="1845762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Прямоугольник 10">
                  <a:extLst>
                    <a:ext uri="{FF2B5EF4-FFF2-40B4-BE49-F238E27FC236}">
                      <a16:creationId xmlns:a16="http://schemas.microsoft.com/office/drawing/2014/main" id="{7C1AC48C-50DA-B94A-B4FA-7BDBDD85D182}"/>
                    </a:ext>
                  </a:extLst>
                </p:cNvPr>
                <p:cNvSpPr/>
                <p:nvPr/>
              </p:nvSpPr>
              <p:spPr>
                <a:xfrm>
                  <a:off x="2749096" y="3104584"/>
                  <a:ext cx="511550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𝑎𝑠𝑦</m:t>
                        </m:r>
                      </m:oMath>
                    </m:oMathPara>
                  </a14:m>
                  <a:endParaRPr lang="ru-RU" sz="1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1" name="Прямоугольник 10">
                  <a:extLst>
                    <a:ext uri="{FF2B5EF4-FFF2-40B4-BE49-F238E27FC236}">
                      <a16:creationId xmlns:a16="http://schemas.microsoft.com/office/drawing/2014/main" id="{7C1AC48C-50DA-B94A-B4FA-7BDBDD85D18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49096" y="3104584"/>
                  <a:ext cx="511550" cy="307777"/>
                </a:xfrm>
                <a:prstGeom prst="rect">
                  <a:avLst/>
                </a:prstGeom>
                <a:blipFill>
                  <a:blip r:embed="rId9"/>
                  <a:stretch>
                    <a:fillRect b="-1961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2" name="Прямоугольник 1">
            <a:extLst>
              <a:ext uri="{FF2B5EF4-FFF2-40B4-BE49-F238E27FC236}">
                <a16:creationId xmlns:a16="http://schemas.microsoft.com/office/drawing/2014/main" id="{D90E8D99-42DD-B448-91A1-DC0DCD71A88E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</p:spTree>
    <p:extLst>
      <p:ext uri="{BB962C8B-B14F-4D97-AF65-F5344CB8AC3E}">
        <p14:creationId xmlns:p14="http://schemas.microsoft.com/office/powerpoint/2010/main" val="183764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EC9BBBE-AC92-754D-8FA8-E9F52A9283C6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496944" cy="3139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 анализе данных производные обычно используются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для передачи информации </a:t>
                </a:r>
              </a:p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Информация Фишера вычисляется как матрица из вторых производных и говорит о 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“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крутости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”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максимума</a:t>
                </a:r>
              </a:p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функция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∣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удовлетворяет условиям регулярности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ML-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оценка обладает оптимальными свойствами в асимптотическом плане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EC9BBBE-AC92-754D-8FA8-E9F52A9283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496944" cy="3139321"/>
              </a:xfrm>
              <a:prstGeom prst="rect">
                <a:avLst/>
              </a:prstGeom>
              <a:blipFill>
                <a:blip r:embed="rId4"/>
                <a:stretch>
                  <a:fillRect l="-933" t="-1359" b="-368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0D1B8FB7-8638-1C4A-9C5B-D01F873AD59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Резюме</a:t>
            </a:r>
          </a:p>
        </p:txBody>
      </p:sp>
    </p:spTree>
    <p:extLst>
      <p:ext uri="{BB962C8B-B14F-4D97-AF65-F5344CB8AC3E}">
        <p14:creationId xmlns:p14="http://schemas.microsoft.com/office/powerpoint/2010/main" val="1434502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EC9BBBE-AC92-754D-8FA8-E9F52A9283C6}"/>
              </a:ext>
            </a:extLst>
          </p:cNvPr>
          <p:cNvSpPr txBox="1"/>
          <p:nvPr/>
        </p:nvSpPr>
        <p:spPr>
          <a:xfrm>
            <a:off x="612000" y="692696"/>
            <a:ext cx="8496944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ML-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оценка имеет асимптотически нормальное распределение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для поиска её дисперсии используют информацию Фишера</a:t>
            </a:r>
            <a:endParaRPr lang="en-US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В 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“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сложных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”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(нерегулярных) случаях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 ML-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оценка может терять эти свойства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0D1B8FB7-8638-1C4A-9C5B-D01F873AD59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Резюме</a:t>
            </a:r>
          </a:p>
        </p:txBody>
      </p:sp>
    </p:spTree>
    <p:extLst>
      <p:ext uri="{BB962C8B-B14F-4D97-AF65-F5344CB8AC3E}">
        <p14:creationId xmlns:p14="http://schemas.microsoft.com/office/powerpoint/2010/main" val="349650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95537" y="116632"/>
            <a:ext cx="8640960" cy="626469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Ins="0" bIns="0" anchor="ctr">
            <a:noAutofit/>
          </a:bodyPr>
          <a:lstStyle>
            <a:defPPr>
              <a:defRPr lang="ru-RU"/>
            </a:defPPr>
            <a:lvl1pPr>
              <a:defRPr sz="3200" b="1">
                <a:solidFill>
                  <a:srgbClr val="28516A"/>
                </a:solidFill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yriad Pro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yriad Pro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yriad Pro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9pPr>
          </a:lstStyle>
          <a:p>
            <a:pPr algn="ctr"/>
            <a:r>
              <a:rPr lang="ru-RU" altLang="ru-RU" dirty="0"/>
              <a:t>Тест отношения правдоподобий</a:t>
            </a:r>
          </a:p>
        </p:txBody>
      </p:sp>
    </p:spTree>
    <p:extLst>
      <p:ext uri="{BB962C8B-B14F-4D97-AF65-F5344CB8AC3E}">
        <p14:creationId xmlns:p14="http://schemas.microsoft.com/office/powerpoint/2010/main" val="3718529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EC9BBBE-AC92-754D-8FA8-E9F52A9283C6}"/>
              </a:ext>
            </a:extLst>
          </p:cNvPr>
          <p:cNvSpPr txBox="1"/>
          <p:nvPr/>
        </p:nvSpPr>
        <p:spPr>
          <a:xfrm>
            <a:off x="612000" y="692696"/>
            <a:ext cx="8025894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Метод максимального правдоподобия очень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широко распространён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С помощью него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можно проверять гипотезы</a:t>
            </a:r>
          </a:p>
        </p:txBody>
      </p:sp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D1DEF4FE-3035-A945-8118-D3D7E8348C59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Тест отношения правдоподобий</a:t>
            </a:r>
          </a:p>
        </p:txBody>
      </p:sp>
    </p:spTree>
    <p:extLst>
      <p:ext uri="{BB962C8B-B14F-4D97-AF65-F5344CB8AC3E}">
        <p14:creationId xmlns:p14="http://schemas.microsoft.com/office/powerpoint/2010/main" val="4264737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Задача о фонтане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B9A208-FCBD-44E1-B00A-91FDA883927A}"/>
              </a:ext>
            </a:extLst>
          </p:cNvPr>
          <p:cNvSpPr txBox="1"/>
          <p:nvPr/>
        </p:nvSpPr>
        <p:spPr>
          <a:xfrm>
            <a:off x="611560" y="3107283"/>
            <a:ext cx="3345829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Фонтан работает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раз в год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Фонтан работает каждые выходные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Фонтан работает всегда</a:t>
            </a:r>
          </a:p>
        </p:txBody>
      </p:sp>
      <p:sp>
        <p:nvSpPr>
          <p:cNvPr id="15" name="Как оценить:…">
            <a:extLst>
              <a:ext uri="{FF2B5EF4-FFF2-40B4-BE49-F238E27FC236}">
                <a16:creationId xmlns:a16="http://schemas.microsoft.com/office/drawing/2014/main" id="{2347D9C5-487F-474D-82BB-D577D358B219}"/>
              </a:ext>
            </a:extLst>
          </p:cNvPr>
          <p:cNvSpPr txBox="1"/>
          <p:nvPr/>
        </p:nvSpPr>
        <p:spPr>
          <a:xfrm>
            <a:off x="3704490" y="2572599"/>
            <a:ext cx="2196136" cy="3413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>
            <a:spAutoFit/>
          </a:bodyPr>
          <a:lstStyle/>
          <a:p>
            <a:pPr algn="ct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lang="ru-RU" sz="2400" dirty="0">
                <a:solidFill>
                  <a:srgbClr val="28516A"/>
                </a:solidFill>
              </a:rPr>
              <a:t>Вероятности</a:t>
            </a:r>
            <a:r>
              <a:rPr lang="en-US" sz="2400" dirty="0">
                <a:solidFill>
                  <a:srgbClr val="28516A"/>
                </a:solidFill>
              </a:rPr>
              <a:t>:</a:t>
            </a:r>
            <a:endParaRPr sz="2400" dirty="0">
              <a:solidFill>
                <a:srgbClr val="28516A"/>
              </a:solidFill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214B0A35-FAAB-45FC-9702-B2CEF2B941D9}"/>
              </a:ext>
            </a:extLst>
          </p:cNvPr>
          <p:cNvGrpSpPr/>
          <p:nvPr/>
        </p:nvGrpSpPr>
        <p:grpSpPr>
          <a:xfrm>
            <a:off x="4326534" y="3014107"/>
            <a:ext cx="944753" cy="1805141"/>
            <a:chOff x="3776911" y="3217656"/>
            <a:chExt cx="944753" cy="180514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Прямоугольник 24">
                  <a:extLst>
                    <a:ext uri="{FF2B5EF4-FFF2-40B4-BE49-F238E27FC236}">
                      <a16:creationId xmlns:a16="http://schemas.microsoft.com/office/drawing/2014/main" id="{384B4B95-B85D-47C0-AB75-503FC694247B}"/>
                    </a:ext>
                  </a:extLst>
                </p:cNvPr>
                <p:cNvSpPr/>
                <p:nvPr/>
              </p:nvSpPr>
              <p:spPr>
                <a:xfrm>
                  <a:off x="3857645" y="3217656"/>
                  <a:ext cx="864019" cy="693844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 marL="266700" indent="-266700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365</m:t>
                            </m:r>
                          </m:den>
                        </m:f>
                      </m:oMath>
                    </m:oMathPara>
                  </a14:m>
                  <a:endParaRPr lang="ru-RU" sz="2400" i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5" name="Прямоугольник 4">
                  <a:extLst>
                    <a:ext uri="{FF2B5EF4-FFF2-40B4-BE49-F238E27FC236}">
                      <a16:creationId xmlns:a16="http://schemas.microsoft.com/office/drawing/2014/main" id="{A6FE83D1-6EFF-F843-AE33-FE75F5EDAC8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57645" y="3217656"/>
                  <a:ext cx="864019" cy="693844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Прямоугольник 25">
                  <a:extLst>
                    <a:ext uri="{FF2B5EF4-FFF2-40B4-BE49-F238E27FC236}">
                      <a16:creationId xmlns:a16="http://schemas.microsoft.com/office/drawing/2014/main" id="{3FD575CF-97B9-4D20-B647-1AA7B6D932F7}"/>
                    </a:ext>
                  </a:extLst>
                </p:cNvPr>
                <p:cNvSpPr/>
                <p:nvPr/>
              </p:nvSpPr>
              <p:spPr>
                <a:xfrm>
                  <a:off x="3776911" y="4328953"/>
                  <a:ext cx="795089" cy="693844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 marL="266700" indent="-266700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~</m:t>
                        </m:r>
                        <m:f>
                          <m:fPr>
                            <m:ctrlP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den>
                        </m:f>
                      </m:oMath>
                    </m:oMathPara>
                  </a14:m>
                  <a:endParaRPr lang="ru-RU" sz="2400" i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13" name="Прямоугольник 12">
                  <a:extLst>
                    <a:ext uri="{FF2B5EF4-FFF2-40B4-BE49-F238E27FC236}">
                      <a16:creationId xmlns:a16="http://schemas.microsoft.com/office/drawing/2014/main" id="{04737D71-281F-5649-B7C2-11CD3649F9C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76911" y="4328953"/>
                  <a:ext cx="795089" cy="693844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8" name="Как оценить:…">
            <a:extLst>
              <a:ext uri="{FF2B5EF4-FFF2-40B4-BE49-F238E27FC236}">
                <a16:creationId xmlns:a16="http://schemas.microsoft.com/office/drawing/2014/main" id="{9BD4A4DF-4EE2-4952-A82A-B90BE876CD5F}"/>
              </a:ext>
            </a:extLst>
          </p:cNvPr>
          <p:cNvSpPr txBox="1"/>
          <p:nvPr/>
        </p:nvSpPr>
        <p:spPr>
          <a:xfrm>
            <a:off x="611560" y="2572599"/>
            <a:ext cx="1619752" cy="3413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>
            <a:spAutoFit/>
          </a:bodyPr>
          <a:lstStyle/>
          <a:p>
            <a:pPr algn="ct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lang="ru-RU" sz="2400" dirty="0">
                <a:solidFill>
                  <a:srgbClr val="28516A"/>
                </a:solidFill>
              </a:rPr>
              <a:t>Гипотезы</a:t>
            </a:r>
            <a:r>
              <a:rPr lang="en-US" sz="2400" dirty="0">
                <a:solidFill>
                  <a:srgbClr val="28516A"/>
                </a:solidFill>
              </a:rPr>
              <a:t>:</a:t>
            </a:r>
            <a:endParaRPr sz="2400" dirty="0">
              <a:solidFill>
                <a:srgbClr val="28516A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303D2AA-86B1-4B24-92DF-82FF7734E49F}"/>
              </a:ext>
            </a:extLst>
          </p:cNvPr>
          <p:cNvSpPr txBox="1"/>
          <p:nvPr/>
        </p:nvSpPr>
        <p:spPr>
          <a:xfrm>
            <a:off x="611560" y="692696"/>
            <a:ext cx="8532440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Юра приехал в южный город и увидел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что там есть фонтан и он работает</a:t>
            </a: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А как часто он работает?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6AB6DC98-8767-4C6F-A73D-A419384A591C}"/>
              </a:ext>
            </a:extLst>
          </p:cNvPr>
          <p:cNvSpPr/>
          <p:nvPr/>
        </p:nvSpPr>
        <p:spPr>
          <a:xfrm>
            <a:off x="611560" y="6191726"/>
            <a:ext cx="1718099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r>
              <a:rPr lang="en" sz="1100" dirty="0" err="1">
                <a:solidFill>
                  <a:schemeClr val="bg1">
                    <a:lumMod val="75000"/>
                  </a:schemeClr>
                </a:solidFill>
              </a:rPr>
              <a:t>vk.com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458FC598-5D5A-4AFC-BD62-85E05FAEB9C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1427461"/>
            <a:ext cx="2602104" cy="2492896"/>
          </a:xfrm>
          <a:prstGeom prst="rect">
            <a:avLst/>
          </a:prstGeom>
        </p:spPr>
      </p:pic>
      <p:pic>
        <p:nvPicPr>
          <p:cNvPr id="16" name="Рисунок 18">
            <a:extLst>
              <a:ext uri="{FF2B5EF4-FFF2-40B4-BE49-F238E27FC236}">
                <a16:creationId xmlns:a16="http://schemas.microsoft.com/office/drawing/2014/main" id="{C56C2526-CE28-B54D-AE1E-5FDBD00FBC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0" y="1320180"/>
            <a:ext cx="10287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471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EC9BBBE-AC92-754D-8FA8-E9F52A9283C6}"/>
                  </a:ext>
                </a:extLst>
              </p:cNvPr>
              <p:cNvSpPr txBox="1"/>
              <p:nvPr/>
            </p:nvSpPr>
            <p:spPr>
              <a:xfrm>
                <a:off x="612000" y="4797152"/>
                <a:ext cx="8025894" cy="17235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200"/>
                  </a:spcAft>
                  <a:buClr>
                    <a:srgbClr val="2459A4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func>
                          <m:funcPr>
                            <m:ctrlPr>
                              <a:rPr lang="en-US" sz="2400" i="1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40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ln</m:t>
                            </m:r>
                          </m:fName>
                          <m:e>
                            <m:r>
                              <a:rPr lang="en-US" sz="2400" i="1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</m:func>
                      </m:e>
                      <m:sub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𝑈𝑅</m:t>
                        </m:r>
                      </m:sub>
                    </m:sSub>
                    <m:r>
                      <a:rPr lang="ru-RU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 максимум логарифма правдоподобия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 модели без ограничений</a:t>
                </a: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spcAft>
                    <a:spcPts val="1200"/>
                  </a:spcAft>
                  <a:buClr>
                    <a:srgbClr val="2459A4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func>
                          <m:func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40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ln</m:t>
                            </m:r>
                          </m:fName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</m:func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максимум логарифма правдоподобия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 модели с ограничениями</a:t>
                </a:r>
                <a:endParaRPr lang="ru-RU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EC9BBBE-AC92-754D-8FA8-E9F52A9283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4797152"/>
                <a:ext cx="8025894" cy="1723549"/>
              </a:xfrm>
              <a:prstGeom prst="rect">
                <a:avLst/>
              </a:prstGeom>
              <a:blipFill>
                <a:blip r:embed="rId4"/>
                <a:stretch>
                  <a:fillRect l="-1139" t="-2473" b="-742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Прямоугольник 1">
            <a:extLst>
              <a:ext uri="{FF2B5EF4-FFF2-40B4-BE49-F238E27FC236}">
                <a16:creationId xmlns:a16="http://schemas.microsoft.com/office/drawing/2014/main" id="{ECDC3395-9B3F-3A42-AD93-AD9934DD2DD8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Тест отношения правдоподобий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61DD5FEB-19D8-4D52-BFA3-5F5C89CB1F27}"/>
                  </a:ext>
                </a:extLst>
              </p:cNvPr>
              <p:cNvSpPr/>
              <p:nvPr/>
            </p:nvSpPr>
            <p:spPr>
              <a:xfrm>
                <a:off x="611560" y="3068960"/>
                <a:ext cx="162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61DD5FEB-19D8-4D52-BFA3-5F5C89CB1F2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3068960"/>
                <a:ext cx="1622880" cy="461665"/>
              </a:xfrm>
              <a:prstGeom prst="rect">
                <a:avLst/>
              </a:prstGeom>
              <a:blipFill>
                <a:blip r:embed="rId9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Прямоугольник 32">
                <a:extLst>
                  <a:ext uri="{FF2B5EF4-FFF2-40B4-BE49-F238E27FC236}">
                    <a16:creationId xmlns:a16="http://schemas.microsoft.com/office/drawing/2014/main" id="{B55A959C-172C-41A2-8F49-82C0B1C2BE68}"/>
                  </a:ext>
                </a:extLst>
              </p:cNvPr>
              <p:cNvSpPr/>
              <p:nvPr/>
            </p:nvSpPr>
            <p:spPr>
              <a:xfrm>
                <a:off x="611560" y="3569507"/>
                <a:ext cx="163634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≠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3" name="Прямоугольник 32">
                <a:extLst>
                  <a:ext uri="{FF2B5EF4-FFF2-40B4-BE49-F238E27FC236}">
                    <a16:creationId xmlns:a16="http://schemas.microsoft.com/office/drawing/2014/main" id="{B55A959C-172C-41A2-8F49-82C0B1C2BE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3569507"/>
                <a:ext cx="1636345" cy="461665"/>
              </a:xfrm>
              <a:prstGeom prst="rect">
                <a:avLst/>
              </a:prstGeom>
              <a:blipFill>
                <a:blip r:embed="rId10"/>
                <a:stretch>
                  <a:fillRect b="-2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9" name="Picture 38" descr="A picture containing shape&#10;&#10;Description automatically generated">
            <a:extLst>
              <a:ext uri="{FF2B5EF4-FFF2-40B4-BE49-F238E27FC236}">
                <a16:creationId xmlns:a16="http://schemas.microsoft.com/office/drawing/2014/main" id="{4D6A2F2B-AEDC-D342-A32D-ADFF4BA7A8C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746387"/>
            <a:ext cx="5280892" cy="3283337"/>
          </a:xfrm>
          <a:prstGeom prst="rect">
            <a:avLst/>
          </a:prstGeom>
        </p:spPr>
      </p:pic>
      <p:cxnSp>
        <p:nvCxnSpPr>
          <p:cNvPr id="40" name="Прямая соединительная линия 5">
            <a:extLst>
              <a:ext uri="{FF2B5EF4-FFF2-40B4-BE49-F238E27FC236}">
                <a16:creationId xmlns:a16="http://schemas.microsoft.com/office/drawing/2014/main" id="{78296903-CBEF-004F-BE42-801CBFD16CD6}"/>
              </a:ext>
            </a:extLst>
          </p:cNvPr>
          <p:cNvCxnSpPr>
            <a:cxnSpLocks/>
          </p:cNvCxnSpPr>
          <p:nvPr/>
        </p:nvCxnSpPr>
        <p:spPr>
          <a:xfrm flipH="1">
            <a:off x="3311063" y="980728"/>
            <a:ext cx="2384059" cy="0"/>
          </a:xfrm>
          <a:prstGeom prst="line">
            <a:avLst/>
          </a:prstGeom>
          <a:ln w="25400">
            <a:solidFill>
              <a:srgbClr val="C0504D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12">
            <a:extLst>
              <a:ext uri="{FF2B5EF4-FFF2-40B4-BE49-F238E27FC236}">
                <a16:creationId xmlns:a16="http://schemas.microsoft.com/office/drawing/2014/main" id="{1604445F-27C6-C646-AD52-923B35A8C8EB}"/>
              </a:ext>
            </a:extLst>
          </p:cNvPr>
          <p:cNvCxnSpPr>
            <a:cxnSpLocks/>
          </p:cNvCxnSpPr>
          <p:nvPr/>
        </p:nvCxnSpPr>
        <p:spPr>
          <a:xfrm flipH="1" flipV="1">
            <a:off x="3278685" y="1774446"/>
            <a:ext cx="1158295" cy="1"/>
          </a:xfrm>
          <a:prstGeom prst="line">
            <a:avLst/>
          </a:prstGeom>
          <a:ln w="25400">
            <a:solidFill>
              <a:srgbClr val="28516A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Прямоугольник 14">
                <a:extLst>
                  <a:ext uri="{FF2B5EF4-FFF2-40B4-BE49-F238E27FC236}">
                    <a16:creationId xmlns:a16="http://schemas.microsoft.com/office/drawing/2014/main" id="{686C8E35-6E19-7C40-BB53-0B3F0CE4B4CD}"/>
                  </a:ext>
                </a:extLst>
              </p:cNvPr>
              <p:cNvSpPr/>
              <p:nvPr/>
            </p:nvSpPr>
            <p:spPr>
              <a:xfrm>
                <a:off x="2357640" y="1504464"/>
                <a:ext cx="90633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func>
                            <m:funcPr>
                              <m:ctrlP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2" name="Прямоугольник 14">
                <a:extLst>
                  <a:ext uri="{FF2B5EF4-FFF2-40B4-BE49-F238E27FC236}">
                    <a16:creationId xmlns:a16="http://schemas.microsoft.com/office/drawing/2014/main" id="{686C8E35-6E19-7C40-BB53-0B3F0CE4B4C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7640" y="1504464"/>
                <a:ext cx="906337" cy="461665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Прямоугольник 15">
                <a:extLst>
                  <a:ext uri="{FF2B5EF4-FFF2-40B4-BE49-F238E27FC236}">
                    <a16:creationId xmlns:a16="http://schemas.microsoft.com/office/drawing/2014/main" id="{3C5F44F6-EF42-6A41-8312-A2B7303BBFA3}"/>
                  </a:ext>
                </a:extLst>
              </p:cNvPr>
              <p:cNvSpPr/>
              <p:nvPr/>
            </p:nvSpPr>
            <p:spPr>
              <a:xfrm>
                <a:off x="2195736" y="746387"/>
                <a:ext cx="106824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func>
                            <m:funcPr>
                              <m:ctrlPr>
                                <a:rPr lang="en-US" sz="240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𝑈𝑅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3" name="Прямоугольник 15">
                <a:extLst>
                  <a:ext uri="{FF2B5EF4-FFF2-40B4-BE49-F238E27FC236}">
                    <a16:creationId xmlns:a16="http://schemas.microsoft.com/office/drawing/2014/main" id="{3C5F44F6-EF42-6A41-8312-A2B7303BBF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5736" y="746387"/>
                <a:ext cx="1068241" cy="461665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4" name="Прямая соединительная линия 16">
            <a:extLst>
              <a:ext uri="{FF2B5EF4-FFF2-40B4-BE49-F238E27FC236}">
                <a16:creationId xmlns:a16="http://schemas.microsoft.com/office/drawing/2014/main" id="{DD56924F-B236-4443-94AA-07185684816F}"/>
              </a:ext>
            </a:extLst>
          </p:cNvPr>
          <p:cNvCxnSpPr>
            <a:cxnSpLocks/>
          </p:cNvCxnSpPr>
          <p:nvPr/>
        </p:nvCxnSpPr>
        <p:spPr>
          <a:xfrm flipV="1">
            <a:off x="5766319" y="1048462"/>
            <a:ext cx="0" cy="2880321"/>
          </a:xfrm>
          <a:prstGeom prst="line">
            <a:avLst/>
          </a:prstGeom>
          <a:ln w="25400">
            <a:solidFill>
              <a:srgbClr val="C0504D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единительная линия 18">
            <a:extLst>
              <a:ext uri="{FF2B5EF4-FFF2-40B4-BE49-F238E27FC236}">
                <a16:creationId xmlns:a16="http://schemas.microsoft.com/office/drawing/2014/main" id="{CE282101-753E-A94C-9FAF-59B69CA9A474}"/>
              </a:ext>
            </a:extLst>
          </p:cNvPr>
          <p:cNvCxnSpPr>
            <a:cxnSpLocks/>
          </p:cNvCxnSpPr>
          <p:nvPr/>
        </p:nvCxnSpPr>
        <p:spPr>
          <a:xfrm flipV="1">
            <a:off x="4436980" y="1806758"/>
            <a:ext cx="0" cy="1910274"/>
          </a:xfrm>
          <a:prstGeom prst="line">
            <a:avLst/>
          </a:prstGeom>
          <a:ln w="25400">
            <a:solidFill>
              <a:srgbClr val="28516A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Прямоугольник 21">
                <a:extLst>
                  <a:ext uri="{FF2B5EF4-FFF2-40B4-BE49-F238E27FC236}">
                    <a16:creationId xmlns:a16="http://schemas.microsoft.com/office/drawing/2014/main" id="{138CD18A-E17B-054F-84CD-A51DA9C3E89D}"/>
                  </a:ext>
                </a:extLst>
              </p:cNvPr>
              <p:cNvSpPr/>
              <p:nvPr/>
            </p:nvSpPr>
            <p:spPr>
              <a:xfrm>
                <a:off x="4304478" y="4005064"/>
                <a:ext cx="370614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6" name="Прямоугольник 21">
                <a:extLst>
                  <a:ext uri="{FF2B5EF4-FFF2-40B4-BE49-F238E27FC236}">
                    <a16:creationId xmlns:a16="http://schemas.microsoft.com/office/drawing/2014/main" id="{138CD18A-E17B-054F-84CD-A51DA9C3E8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4478" y="4005064"/>
                <a:ext cx="370614" cy="369332"/>
              </a:xfrm>
              <a:prstGeom prst="rect">
                <a:avLst/>
              </a:prstGeom>
              <a:blipFill>
                <a:blip r:embed="rId14"/>
                <a:stretch>
                  <a:fillRect l="-16129" r="-6452" b="-1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7" name="Прямая со стрелкой 31">
            <a:extLst>
              <a:ext uri="{FF2B5EF4-FFF2-40B4-BE49-F238E27FC236}">
                <a16:creationId xmlns:a16="http://schemas.microsoft.com/office/drawing/2014/main" id="{BD4601D5-BE75-C349-A245-DB879001526B}"/>
              </a:ext>
            </a:extLst>
          </p:cNvPr>
          <p:cNvCxnSpPr>
            <a:cxnSpLocks/>
          </p:cNvCxnSpPr>
          <p:nvPr/>
        </p:nvCxnSpPr>
        <p:spPr>
          <a:xfrm>
            <a:off x="3572884" y="1048462"/>
            <a:ext cx="0" cy="666038"/>
          </a:xfrm>
          <a:prstGeom prst="straightConnector1">
            <a:avLst/>
          </a:prstGeom>
          <a:ln w="28575">
            <a:solidFill>
              <a:srgbClr val="C0504D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Прямоугольник 1">
                <a:extLst>
                  <a:ext uri="{FF2B5EF4-FFF2-40B4-BE49-F238E27FC236}">
                    <a16:creationId xmlns:a16="http://schemas.microsoft.com/office/drawing/2014/main" id="{339D6A94-6E7F-3E4A-AEC2-C38B5C5A99B2}"/>
                  </a:ext>
                </a:extLst>
              </p:cNvPr>
              <p:cNvSpPr/>
              <p:nvPr/>
            </p:nvSpPr>
            <p:spPr>
              <a:xfrm>
                <a:off x="5641549" y="4005064"/>
                <a:ext cx="586635" cy="384785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𝑀𝐿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8" name="Прямоугольник 1">
                <a:extLst>
                  <a:ext uri="{FF2B5EF4-FFF2-40B4-BE49-F238E27FC236}">
                    <a16:creationId xmlns:a16="http://schemas.microsoft.com/office/drawing/2014/main" id="{339D6A94-6E7F-3E4A-AEC2-C38B5C5A99B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1549" y="4005064"/>
                <a:ext cx="586635" cy="384785"/>
              </a:xfrm>
              <a:prstGeom prst="rect">
                <a:avLst/>
              </a:prstGeom>
              <a:blipFill>
                <a:blip r:embed="rId15"/>
                <a:stretch>
                  <a:fillRect l="-10638" t="-25806" r="-2128" b="-967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9672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6" name="applause.wav"/>
          </p:stSnd>
        </p:sndAc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hape&#10;&#10;Description automatically generated">
            <a:extLst>
              <a:ext uri="{FF2B5EF4-FFF2-40B4-BE49-F238E27FC236}">
                <a16:creationId xmlns:a16="http://schemas.microsoft.com/office/drawing/2014/main" id="{B1352BD5-A8F3-DB40-B75B-D911DD02BB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746387"/>
            <a:ext cx="5280892" cy="3283337"/>
          </a:xfrm>
          <a:prstGeom prst="rect">
            <a:avLst/>
          </a:prstGeom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B77F4213-D7CF-F04C-AA28-4893AF329C41}"/>
              </a:ext>
            </a:extLst>
          </p:cNvPr>
          <p:cNvCxnSpPr>
            <a:cxnSpLocks/>
          </p:cNvCxnSpPr>
          <p:nvPr/>
        </p:nvCxnSpPr>
        <p:spPr>
          <a:xfrm flipH="1">
            <a:off x="3311063" y="980728"/>
            <a:ext cx="2384059" cy="0"/>
          </a:xfrm>
          <a:prstGeom prst="line">
            <a:avLst/>
          </a:prstGeom>
          <a:ln w="25400">
            <a:solidFill>
              <a:srgbClr val="C0504D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B61F9B0D-E806-F84A-893A-48293B4816B0}"/>
              </a:ext>
            </a:extLst>
          </p:cNvPr>
          <p:cNvCxnSpPr>
            <a:cxnSpLocks/>
          </p:cNvCxnSpPr>
          <p:nvPr/>
        </p:nvCxnSpPr>
        <p:spPr>
          <a:xfrm flipH="1" flipV="1">
            <a:off x="3278685" y="1774446"/>
            <a:ext cx="1158295" cy="1"/>
          </a:xfrm>
          <a:prstGeom prst="line">
            <a:avLst/>
          </a:prstGeom>
          <a:ln w="25400">
            <a:solidFill>
              <a:srgbClr val="28516A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EC220D7F-E179-514B-93BE-2E4728F94769}"/>
                  </a:ext>
                </a:extLst>
              </p:cNvPr>
              <p:cNvSpPr/>
              <p:nvPr/>
            </p:nvSpPr>
            <p:spPr>
              <a:xfrm>
                <a:off x="2357640" y="1504464"/>
                <a:ext cx="90633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func>
                            <m:funcPr>
                              <m:ctrlP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EC220D7F-E179-514B-93BE-2E4728F9476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7640" y="1504464"/>
                <a:ext cx="906337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5E1374D5-FD17-E44E-A836-D427AF78478E}"/>
                  </a:ext>
                </a:extLst>
              </p:cNvPr>
              <p:cNvSpPr/>
              <p:nvPr/>
            </p:nvSpPr>
            <p:spPr>
              <a:xfrm>
                <a:off x="2195736" y="746387"/>
                <a:ext cx="106824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func>
                            <m:funcPr>
                              <m:ctrlPr>
                                <a:rPr lang="en-US" sz="240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𝑈𝑅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5E1374D5-FD17-E44E-A836-D427AF78478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5736" y="746387"/>
                <a:ext cx="1068241" cy="461665"/>
              </a:xfrm>
              <a:prstGeom prst="rect">
                <a:avLst/>
              </a:prstGeom>
              <a:blipFill>
                <a:blip r:embed="rId6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EE21D7AA-64C6-694F-A39D-8D7482015AA9}"/>
              </a:ext>
            </a:extLst>
          </p:cNvPr>
          <p:cNvCxnSpPr>
            <a:cxnSpLocks/>
          </p:cNvCxnSpPr>
          <p:nvPr/>
        </p:nvCxnSpPr>
        <p:spPr>
          <a:xfrm flipV="1">
            <a:off x="5766319" y="1048462"/>
            <a:ext cx="0" cy="2880321"/>
          </a:xfrm>
          <a:prstGeom prst="line">
            <a:avLst/>
          </a:prstGeom>
          <a:ln w="25400">
            <a:solidFill>
              <a:srgbClr val="C0504D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66B88979-AC53-C446-9E9E-F80D95E052F5}"/>
              </a:ext>
            </a:extLst>
          </p:cNvPr>
          <p:cNvCxnSpPr>
            <a:cxnSpLocks/>
          </p:cNvCxnSpPr>
          <p:nvPr/>
        </p:nvCxnSpPr>
        <p:spPr>
          <a:xfrm flipV="1">
            <a:off x="4436980" y="1806758"/>
            <a:ext cx="0" cy="1910274"/>
          </a:xfrm>
          <a:prstGeom prst="line">
            <a:avLst/>
          </a:prstGeom>
          <a:ln w="25400">
            <a:solidFill>
              <a:srgbClr val="28516A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05BB3981-EA71-344E-A424-3068975AAB2F}"/>
                  </a:ext>
                </a:extLst>
              </p:cNvPr>
              <p:cNvSpPr/>
              <p:nvPr/>
            </p:nvSpPr>
            <p:spPr>
              <a:xfrm>
                <a:off x="4304478" y="4005064"/>
                <a:ext cx="370614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05BB3981-EA71-344E-A424-3068975AAB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4478" y="4005064"/>
                <a:ext cx="370614" cy="369332"/>
              </a:xfrm>
              <a:prstGeom prst="rect">
                <a:avLst/>
              </a:prstGeom>
              <a:blipFill>
                <a:blip r:embed="rId7"/>
                <a:stretch>
                  <a:fillRect l="-18033" r="-6557" b="-1475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Прямая со стрелкой 31">
            <a:extLst>
              <a:ext uri="{FF2B5EF4-FFF2-40B4-BE49-F238E27FC236}">
                <a16:creationId xmlns:a16="http://schemas.microsoft.com/office/drawing/2014/main" id="{F6DB7A46-F5BA-5A43-9EB7-1871A7D25FA9}"/>
              </a:ext>
            </a:extLst>
          </p:cNvPr>
          <p:cNvCxnSpPr>
            <a:cxnSpLocks/>
          </p:cNvCxnSpPr>
          <p:nvPr/>
        </p:nvCxnSpPr>
        <p:spPr>
          <a:xfrm>
            <a:off x="3572884" y="1048462"/>
            <a:ext cx="0" cy="666038"/>
          </a:xfrm>
          <a:prstGeom prst="straightConnector1">
            <a:avLst/>
          </a:prstGeom>
          <a:ln w="28575">
            <a:solidFill>
              <a:srgbClr val="C0504D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Прямоугольник 35">
                <a:extLst>
                  <a:ext uri="{FF2B5EF4-FFF2-40B4-BE49-F238E27FC236}">
                    <a16:creationId xmlns:a16="http://schemas.microsoft.com/office/drawing/2014/main" id="{03052F39-418F-4F48-9FF9-94E55E37A507}"/>
                  </a:ext>
                </a:extLst>
              </p:cNvPr>
              <p:cNvSpPr/>
              <p:nvPr/>
            </p:nvSpPr>
            <p:spPr>
              <a:xfrm>
                <a:off x="611560" y="3068960"/>
                <a:ext cx="162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6" name="Прямоугольник 35">
                <a:extLst>
                  <a:ext uri="{FF2B5EF4-FFF2-40B4-BE49-F238E27FC236}">
                    <a16:creationId xmlns:a16="http://schemas.microsoft.com/office/drawing/2014/main" id="{03052F39-418F-4F48-9FF9-94E55E37A5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3068960"/>
                <a:ext cx="1622880" cy="461665"/>
              </a:xfrm>
              <a:prstGeom prst="rect">
                <a:avLst/>
              </a:prstGeom>
              <a:blipFill>
                <a:blip r:embed="rId8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Прямоугольник 36">
                <a:extLst>
                  <a:ext uri="{FF2B5EF4-FFF2-40B4-BE49-F238E27FC236}">
                    <a16:creationId xmlns:a16="http://schemas.microsoft.com/office/drawing/2014/main" id="{47AEFF0F-D4E4-BB4C-A066-FE2908CA8CF6}"/>
                  </a:ext>
                </a:extLst>
              </p:cNvPr>
              <p:cNvSpPr/>
              <p:nvPr/>
            </p:nvSpPr>
            <p:spPr>
              <a:xfrm>
                <a:off x="611560" y="3569507"/>
                <a:ext cx="163634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≠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7" name="Прямоугольник 36">
                <a:extLst>
                  <a:ext uri="{FF2B5EF4-FFF2-40B4-BE49-F238E27FC236}">
                    <a16:creationId xmlns:a16="http://schemas.microsoft.com/office/drawing/2014/main" id="{47AEFF0F-D4E4-BB4C-A066-FE2908CA8CF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3569507"/>
                <a:ext cx="1636345" cy="461665"/>
              </a:xfrm>
              <a:prstGeom prst="rect">
                <a:avLst/>
              </a:prstGeom>
              <a:blipFill>
                <a:blip r:embed="rId9"/>
                <a:stretch>
                  <a:fillRect b="-2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4B335950-AC4E-F549-B870-6C871E90A4C3}"/>
                  </a:ext>
                </a:extLst>
              </p:cNvPr>
              <p:cNvSpPr/>
              <p:nvPr/>
            </p:nvSpPr>
            <p:spPr>
              <a:xfrm>
                <a:off x="5641549" y="4005064"/>
                <a:ext cx="586635" cy="384785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𝑀𝐿</m:t>
                          </m:r>
                        </m:sub>
                      </m:sSub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4B335950-AC4E-F549-B870-6C871E90A4C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1549" y="4005064"/>
                <a:ext cx="586635" cy="384785"/>
              </a:xfrm>
              <a:prstGeom prst="rect">
                <a:avLst/>
              </a:prstGeom>
              <a:blipFill>
                <a:blip r:embed="rId10"/>
                <a:stretch>
                  <a:fillRect l="-10309" t="-17460" r="-17526" b="-1428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Прямоугольник 1">
            <a:extLst>
              <a:ext uri="{FF2B5EF4-FFF2-40B4-BE49-F238E27FC236}">
                <a16:creationId xmlns:a16="http://schemas.microsoft.com/office/drawing/2014/main" id="{ECDC3395-9B3F-3A42-AD93-AD9934DD2DD8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Тест отношения правдоподобий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341FB2DF-F896-44A3-82B1-04F2EFD5B5EB}"/>
                  </a:ext>
                </a:extLst>
              </p:cNvPr>
              <p:cNvSpPr/>
              <p:nvPr/>
            </p:nvSpPr>
            <p:spPr>
              <a:xfrm>
                <a:off x="611560" y="4791641"/>
                <a:ext cx="3663247" cy="49763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2⋅( </m:t>
                        </m:r>
                        <m:func>
                          <m:func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40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ln</m:t>
                            </m:r>
                          </m:fName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</m:func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</m:t>
                    </m:r>
                    <m:func>
                      <m:func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 b="0" i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</m:e>
                    </m:func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   ~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  <m:sup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341FB2DF-F896-44A3-82B1-04F2EFD5B5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4791641"/>
                <a:ext cx="3663247" cy="497637"/>
              </a:xfrm>
              <a:prstGeom prst="rect">
                <a:avLst/>
              </a:prstGeom>
              <a:blipFill>
                <a:blip r:embed="rId11"/>
                <a:stretch>
                  <a:fillRect l="-333" b="-1097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EF7455A1-2579-488B-88CA-E6E460C5C1BB}"/>
                  </a:ext>
                </a:extLst>
              </p:cNvPr>
              <p:cNvSpPr/>
              <p:nvPr/>
            </p:nvSpPr>
            <p:spPr>
              <a:xfrm>
                <a:off x="3429672" y="5066940"/>
                <a:ext cx="428451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1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ru-RU" sz="1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EF7455A1-2579-488B-88CA-E6E460C5C1B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9672" y="5066940"/>
                <a:ext cx="428451" cy="307777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1234B-EBBE-40E4-8783-42AD821B1215}"/>
                  </a:ext>
                </a:extLst>
              </p:cNvPr>
              <p:cNvSpPr txBox="1"/>
              <p:nvPr/>
            </p:nvSpPr>
            <p:spPr>
              <a:xfrm>
                <a:off x="613588" y="5411078"/>
                <a:ext cx="639461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количество ограничений вида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где</a:t>
                </a:r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ru-RU" sz="2400" dirty="0"/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какая-то функция</a:t>
                </a:r>
                <a:r>
                  <a:rPr lang="ru-RU" sz="2400" dirty="0">
                    <a:solidFill>
                      <a:srgbClr val="373737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1234B-EBBE-40E4-8783-42AD821B12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3588" y="5411078"/>
                <a:ext cx="6394616" cy="830997"/>
              </a:xfrm>
              <a:prstGeom prst="rect">
                <a:avLst/>
              </a:prstGeom>
              <a:blipFill>
                <a:blip r:embed="rId13"/>
                <a:stretch>
                  <a:fillRect l="-1525" t="-5147" b="-1691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01103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4" name="applause.wav"/>
          </p:stSnd>
        </p:sndAc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08B2375-C7C1-9243-B468-08938E588E68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025894" cy="4293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:</m:t>
                    </m:r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система из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sz="2400" dirty="0"/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ограничений на неизвестные параметры</a:t>
                </a:r>
              </a:p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:</m:t>
                    </m:r>
                    <m:r>
                      <a:rPr lang="ru-RU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хотя бы одно из ограничений не выполняется</a:t>
                </a: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Оцениваем модель без ограничений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находим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𝑈</m:t>
                            </m:r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</m:e>
                    </m:func>
                  </m:oMath>
                </a14:m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Оцениваем модель с ограничениями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находим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</m:e>
                    </m:func>
                  </m:oMath>
                </a14:m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342900" indent="-342900">
                  <a:spcAft>
                    <a:spcPts val="54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Наблюдаемое значение статистики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Критическое значение статистики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08B2375-C7C1-9243-B468-08938E588E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025894" cy="4293483"/>
              </a:xfrm>
              <a:prstGeom prst="rect">
                <a:avLst/>
              </a:prstGeom>
              <a:blipFill>
                <a:blip r:embed="rId4"/>
                <a:stretch>
                  <a:fillRect l="-987" t="-994" b="-241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CDE70688-97CA-3D41-8C06-00CD45DB83EF}"/>
                  </a:ext>
                </a:extLst>
              </p:cNvPr>
              <p:cNvSpPr/>
              <p:nvPr/>
            </p:nvSpPr>
            <p:spPr>
              <a:xfrm>
                <a:off x="3314684" y="5157192"/>
                <a:ext cx="2620525" cy="405304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𝑐𝑟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(1 −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CDE70688-97CA-3D41-8C06-00CD45DB83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14684" y="5157192"/>
                <a:ext cx="2620525" cy="405304"/>
              </a:xfrm>
              <a:prstGeom prst="rect">
                <a:avLst/>
              </a:prstGeom>
              <a:blipFill>
                <a:blip r:embed="rId5"/>
                <a:stretch>
                  <a:fillRect l="-4186" r="-1163" b="-2575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DC5721A1-9413-0F4A-8671-99A0BECE798D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Тест отношения правдоподобий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AAE8EA52-8ABE-3446-B118-F6AE863F67C8}"/>
                  </a:ext>
                </a:extLst>
              </p:cNvPr>
              <p:cNvSpPr/>
              <p:nvPr/>
            </p:nvSpPr>
            <p:spPr>
              <a:xfrm>
                <a:off x="2693088" y="4005064"/>
                <a:ext cx="3757824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𝑜𝑏𝑠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2⋅( 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𝑈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sub>
                          </m:sSub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AAE8EA52-8ABE-3446-B118-F6AE863F67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3088" y="4005064"/>
                <a:ext cx="3757824" cy="369332"/>
              </a:xfrm>
              <a:prstGeom prst="rect">
                <a:avLst/>
              </a:prstGeom>
              <a:blipFill>
                <a:blip r:embed="rId6"/>
                <a:stretch>
                  <a:fillRect l="-2922" r="-649" b="-344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0797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074A6FE7-A637-CA48-8D9D-9A7BC3AE8D2B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Тест отношения правдоподобий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6CADAA1-6940-401A-9DE4-DD85E0E90386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136464" cy="35086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Тест отношения правдоподобий позволяет проверять гипотезы о различных ограничениях </a:t>
                </a:r>
              </a:p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Внутри теста отношения правдоподобий может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быть использовано сразу несколько ограничений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не нужно корректировать уровень значимости</a:t>
                </a:r>
              </a:p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Для того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чтобы использовать этот тест,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требуется вычислить максимум функции правдоподобия в модели без ограничений и в модели с ограничениями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6CADAA1-6940-401A-9DE4-DD85E0E903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136464" cy="3508653"/>
              </a:xfrm>
              <a:prstGeom prst="rect">
                <a:avLst/>
              </a:prstGeom>
              <a:blipFill>
                <a:blip r:embed="rId4"/>
                <a:stretch>
                  <a:fillRect l="-974" t="-1217" r="-375" b="-330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6886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EC9BBBE-AC92-754D-8FA8-E9F52A9283C6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136464" cy="48474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Тест отношения правдоподобий позволяет проверять гипотезы о различных ограничениях </a:t>
                </a:r>
              </a:p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Внутри теста отношения правдоподобий может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быть использовано сразу несколько ограничений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не нужно корректировать уровень значимости</a:t>
                </a:r>
              </a:p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Для того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чтобы использовать этот тест,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требуется вычислить максимум функции правдоподобия в модели без ограничений и в модели с ограничениями</a:t>
                </a:r>
              </a:p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Тест отношения правдоподобий асимптотически оптимальный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т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.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.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обладает наименьшей ошибкой второго рода (наибольшей мощностью)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EC9BBBE-AC92-754D-8FA8-E9F52A9283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136464" cy="4847481"/>
              </a:xfrm>
              <a:prstGeom prst="rect">
                <a:avLst/>
              </a:prstGeom>
              <a:blipFill>
                <a:blip r:embed="rId4"/>
                <a:stretch>
                  <a:fillRect l="-974" t="-881" r="-375" b="-201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074A6FE7-A637-CA48-8D9D-9A7BC3AE8D2B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Тест отношения правдоподобий</a:t>
            </a:r>
          </a:p>
        </p:txBody>
      </p:sp>
    </p:spTree>
    <p:extLst>
      <p:ext uri="{BB962C8B-B14F-4D97-AF65-F5344CB8AC3E}">
        <p14:creationId xmlns:p14="http://schemas.microsoft.com/office/powerpoint/2010/main" val="2753933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95537" y="116632"/>
            <a:ext cx="8568952" cy="626469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Ins="0" bIns="0" anchor="ctr">
            <a:noAutofit/>
          </a:bodyPr>
          <a:lstStyle>
            <a:defPPr>
              <a:defRPr lang="ru-RU"/>
            </a:defPPr>
            <a:lvl1pPr>
              <a:defRPr sz="3200" b="1">
                <a:solidFill>
                  <a:srgbClr val="28516A"/>
                </a:solidFill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yriad Pro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yriad Pro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yriad Pro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9pPr>
          </a:lstStyle>
          <a:p>
            <a:pPr algn="ctr"/>
            <a:r>
              <a:rPr lang="ru-RU" altLang="ru-RU" dirty="0"/>
              <a:t>Многомерный дельта-метод</a:t>
            </a:r>
          </a:p>
        </p:txBody>
      </p:sp>
    </p:spTree>
    <p:extLst>
      <p:ext uri="{BB962C8B-B14F-4D97-AF65-F5344CB8AC3E}">
        <p14:creationId xmlns:p14="http://schemas.microsoft.com/office/powerpoint/2010/main" val="3219915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Свойства </a:t>
            </a:r>
            <a:r>
              <a:rPr lang="en-US" sz="3200" b="1" dirty="0">
                <a:solidFill>
                  <a:srgbClr val="28516A"/>
                </a:solidFill>
              </a:rPr>
              <a:t>ML-</a:t>
            </a:r>
            <a:r>
              <a:rPr lang="ru-RU" sz="3200" b="1" dirty="0">
                <a:solidFill>
                  <a:srgbClr val="28516A"/>
                </a:solidFill>
              </a:rPr>
              <a:t>оценок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0F380D6-5677-8742-A321-71EC12C0516E}"/>
              </a:ext>
            </a:extLst>
          </p:cNvPr>
          <p:cNvSpPr/>
          <p:nvPr/>
        </p:nvSpPr>
        <p:spPr>
          <a:xfrm>
            <a:off x="2987824" y="2891315"/>
            <a:ext cx="184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D15202C-C4B5-DA4C-A043-A7A29FBC4612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424496" cy="5078442"/>
              </a:xfrm>
              <a:prstGeom prst="rect">
                <a:avLst/>
              </a:prstGeom>
              <a:noFill/>
            </p:spPr>
            <p:txBody>
              <a:bodyPr wrap="square" lIns="0" tIns="0" rIns="0" rtlCol="0">
                <a:spAutoFit/>
              </a:bodyPr>
              <a:lstStyle/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Состоятельность</a:t>
                </a:r>
                <a:r>
                  <a:rPr lang="en-US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 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400" b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plim</m:t>
                            </m:r>
                          </m:e>
                          <m:lim>
                            <m:r>
                              <a:rPr lang="en-US" sz="2400" b="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400" b="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→∞</m:t>
                            </m:r>
                          </m:lim>
                        </m:limLow>
                      </m:fName>
                      <m:e>
                        <m:acc>
                          <m:accPr>
                            <m:chr m:val="̂"/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</m:e>
                    </m:func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lang="en-US" sz="2400" b="1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459A4"/>
                  </a:buClr>
                  <a:buFont typeface="+mj-lt"/>
                  <a:buAutoNum type="arabicPeriod"/>
                </a:pPr>
                <a:endParaRPr lang="ru-RU" sz="2400" b="1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Асимптотическая эффективность</a:t>
                </a:r>
                <a:r>
                  <a:rPr lang="en-US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r>
                  <a:rPr lang="ru-RU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en-US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</a:p>
              <a:p>
                <a:pPr marL="457200" indent="-457200">
                  <a:buClr>
                    <a:srgbClr val="2459A4"/>
                  </a:buClr>
                  <a:buFont typeface="+mj-lt"/>
                  <a:buAutoNum type="arabicPeriod"/>
                </a:pPr>
                <a:endParaRPr lang="en-US" sz="2400" i="1" dirty="0">
                  <a:solidFill>
                    <a:srgbClr val="2459A4"/>
                  </a:solidFill>
                  <a:latin typeface="Cambria Math" panose="02040503050406030204" pitchFamily="18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b="1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459A4"/>
                  </a:buClr>
                  <a:buFont typeface="+mj-lt"/>
                  <a:buAutoNum type="arabicPeriod"/>
                </a:pPr>
                <a:endParaRPr lang="ru-RU" sz="2400" b="1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 startAt="3"/>
                </a:pPr>
                <a:r>
                  <a:rPr lang="ru-RU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Асимптотическая нормальность</a:t>
                </a:r>
                <a:r>
                  <a:rPr lang="en-US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r>
                  <a:rPr lang="ru-RU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endParaRPr lang="en-US" sz="2400" b="1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en-US" sz="2400" b="1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en-US" sz="2400" b="1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b="1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buClr>
                    <a:srgbClr val="28516A"/>
                  </a:buClr>
                  <a:buFont typeface="+mj-lt"/>
                  <a:buAutoNum type="arabicPeriod" startAt="4"/>
                </a:pPr>
                <a:r>
                  <a:rPr lang="ru-RU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Инвариантность</a:t>
                </a:r>
                <a:r>
                  <a:rPr lang="en-US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 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– 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ML-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оценка для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тогда если</a:t>
                </a:r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g</m:t>
                    </m:r>
                    <m:d>
                      <m:dPr>
                        <m:ctrlPr>
                          <a:rPr lang="ru-RU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ru-RU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–</m:t>
                    </m:r>
                  </m:oMath>
                </a14:m>
                <a:r>
                  <a:rPr lang="en-US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непрерывная функция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то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g</m:t>
                    </m:r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̂"/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– 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ML-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оценка для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g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en-US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D15202C-C4B5-DA4C-A043-A7A29FBC46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424496" cy="5078442"/>
              </a:xfrm>
              <a:prstGeom prst="rect">
                <a:avLst/>
              </a:prstGeom>
              <a:blipFill>
                <a:blip r:embed="rId4"/>
                <a:stretch>
                  <a:fillRect l="-2243" t="-168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6C71FC42-5543-428D-B2D9-F1FE1B26048F}"/>
                  </a:ext>
                </a:extLst>
              </p:cNvPr>
              <p:cNvSpPr/>
              <p:nvPr/>
            </p:nvSpPr>
            <p:spPr>
              <a:xfrm>
                <a:off x="2771800" y="2348182"/>
                <a:ext cx="3976867" cy="504754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→∞</m:t>
                              </m:r>
                            </m:lim>
                          </m:limLow>
                        </m:fName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𝑉𝑎𝑟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acc>
                            <m:accPr>
                              <m:chr m:val="̂"/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𝐽</m:t>
                              </m:r>
                              <m:d>
                                <m:d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ru-RU" sz="2400" dirty="0"/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6C71FC42-5543-428D-B2D9-F1FE1B26048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1800" y="2348182"/>
                <a:ext cx="3976867" cy="50475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9C335B0E-8594-41B6-9712-7A3E52DAF7A5}"/>
              </a:ext>
            </a:extLst>
          </p:cNvPr>
          <p:cNvGrpSpPr/>
          <p:nvPr/>
        </p:nvGrpSpPr>
        <p:grpSpPr>
          <a:xfrm>
            <a:off x="2955956" y="3717032"/>
            <a:ext cx="2758896" cy="464233"/>
            <a:chOff x="2955956" y="3853608"/>
            <a:chExt cx="2758896" cy="46423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Прямоугольник 5">
                  <a:extLst>
                    <a:ext uri="{FF2B5EF4-FFF2-40B4-BE49-F238E27FC236}">
                      <a16:creationId xmlns:a16="http://schemas.microsoft.com/office/drawing/2014/main" id="{E7317B51-2AD5-F840-B1B8-6BF76B15E108}"/>
                    </a:ext>
                  </a:extLst>
                </p:cNvPr>
                <p:cNvSpPr/>
                <p:nvPr/>
              </p:nvSpPr>
              <p:spPr>
                <a:xfrm>
                  <a:off x="3158356" y="3853608"/>
                  <a:ext cx="511550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𝑎𝑠𝑦</m:t>
                        </m:r>
                      </m:oMath>
                    </m:oMathPara>
                  </a14:m>
                  <a:endParaRPr lang="ru-RU" sz="1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6" name="Прямоугольник 5">
                  <a:extLst>
                    <a:ext uri="{FF2B5EF4-FFF2-40B4-BE49-F238E27FC236}">
                      <a16:creationId xmlns:a16="http://schemas.microsoft.com/office/drawing/2014/main" id="{E7317B51-2AD5-F840-B1B8-6BF76B15E10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58356" y="3853608"/>
                  <a:ext cx="511550" cy="307777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Прямоугольник 3">
                  <a:extLst>
                    <a:ext uri="{FF2B5EF4-FFF2-40B4-BE49-F238E27FC236}">
                      <a16:creationId xmlns:a16="http://schemas.microsoft.com/office/drawing/2014/main" id="{390C01FB-27F2-49B6-A014-ED076D1A57FA}"/>
                    </a:ext>
                  </a:extLst>
                </p:cNvPr>
                <p:cNvSpPr/>
                <p:nvPr/>
              </p:nvSpPr>
              <p:spPr>
                <a:xfrm>
                  <a:off x="2955956" y="3933056"/>
                  <a:ext cx="2758896" cy="384785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>
                    <a:buClr>
                      <a:srgbClr val="2459A4"/>
                    </a:buClr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 ~ 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400" i="1" dirty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 dirty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sz="2400" i="1" dirty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𝐽</m:t>
                                </m:r>
                                <m:d>
                                  <m:dPr>
                                    <m:ctrlPr>
                                      <a:rPr lang="en-US" sz="2400" i="1" dirty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400" i="1" dirty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</m:d>
                                <m:r>
                                  <a:rPr lang="en-US" sz="2400" i="1" dirty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d>
                          </m:e>
                          <m:sup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400" b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4" name="Прямоугольник 3">
                  <a:extLst>
                    <a:ext uri="{FF2B5EF4-FFF2-40B4-BE49-F238E27FC236}">
                      <a16:creationId xmlns:a16="http://schemas.microsoft.com/office/drawing/2014/main" id="{390C01FB-27F2-49B6-A014-ED076D1A57F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55956" y="3933056"/>
                  <a:ext cx="2758896" cy="384785"/>
                </a:xfrm>
                <a:prstGeom prst="rect">
                  <a:avLst/>
                </a:prstGeom>
                <a:blipFill>
                  <a:blip r:embed="rId7"/>
                  <a:stretch>
                    <a:fillRect l="-3670" t="-22581" r="-917" b="-35484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14361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wrap="square" rIns="0" bIns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+mn-lt"/>
                <a:ea typeface="+mn-ea"/>
                <a:cs typeface="+mn-cs"/>
              </a:rPr>
              <a:t>Дельта-метод</a:t>
            </a:r>
          </a:p>
        </p:txBody>
      </p:sp>
      <p:sp>
        <p:nvSpPr>
          <p:cNvPr id="15" name="Объект 5"/>
          <p:cNvSpPr txBox="1">
            <a:spLocks/>
          </p:cNvSpPr>
          <p:nvPr/>
        </p:nvSpPr>
        <p:spPr>
          <a:xfrm>
            <a:off x="539552" y="3356992"/>
            <a:ext cx="8352488" cy="364514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endParaRPr lang="ru-RU" sz="2400" dirty="0"/>
          </a:p>
        </p:txBody>
      </p:sp>
      <p:sp>
        <p:nvSpPr>
          <p:cNvPr id="9" name="Объект 5">
            <a:extLst>
              <a:ext uri="{FF2B5EF4-FFF2-40B4-BE49-F238E27FC236}">
                <a16:creationId xmlns:a16="http://schemas.microsoft.com/office/drawing/2014/main" id="{1A7092EB-F9CD-4548-BAFC-8FAB3F4E08DA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914421" cy="45766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Если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6B73E934-A789-46D9-8FC5-356FE469B7CA}"/>
              </a:ext>
            </a:extLst>
          </p:cNvPr>
          <p:cNvGrpSpPr/>
          <p:nvPr/>
        </p:nvGrpSpPr>
        <p:grpSpPr>
          <a:xfrm>
            <a:off x="1259632" y="1151975"/>
            <a:ext cx="4989536" cy="1022579"/>
            <a:chOff x="1296000" y="1059086"/>
            <a:chExt cx="4989536" cy="102257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Прямоугольник 11">
                  <a:extLst>
                    <a:ext uri="{FF2B5EF4-FFF2-40B4-BE49-F238E27FC236}">
                      <a16:creationId xmlns:a16="http://schemas.microsoft.com/office/drawing/2014/main" id="{62225D9E-84D6-438A-8BB2-D1B5EAA30D05}"/>
                    </a:ext>
                  </a:extLst>
                </p:cNvPr>
                <p:cNvSpPr/>
                <p:nvPr/>
              </p:nvSpPr>
              <p:spPr>
                <a:xfrm>
                  <a:off x="1296000" y="1188000"/>
                  <a:ext cx="2087110" cy="70795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>
                    <a:spcAft>
                      <a:spcPts val="18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∼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acc>
                              <m:accPr>
                                <m:chr m:val="̂"/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</m:acc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6" name="Прямоугольник 5">
                  <a:extLst>
                    <a:ext uri="{FF2B5EF4-FFF2-40B4-BE49-F238E27FC236}">
                      <a16:creationId xmlns:a16="http://schemas.microsoft.com/office/drawing/2014/main" id="{9EF5A946-4917-7C4E-B783-F97A61E63F5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1188000"/>
                  <a:ext cx="2087110" cy="707951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Прямоугольник 12">
                  <a:extLst>
                    <a:ext uri="{FF2B5EF4-FFF2-40B4-BE49-F238E27FC236}">
                      <a16:creationId xmlns:a16="http://schemas.microsoft.com/office/drawing/2014/main" id="{67850751-11DD-4DBB-A512-A1D017BCAC12}"/>
                    </a:ext>
                  </a:extLst>
                </p:cNvPr>
                <p:cNvSpPr/>
                <p:nvPr/>
              </p:nvSpPr>
              <p:spPr>
                <a:xfrm>
                  <a:off x="1332000" y="1620000"/>
                  <a:ext cx="4953536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a14:m>
                  <a:r>
                    <a:rPr lang="en-US" sz="2400" dirty="0">
                      <a:solidFill>
                        <a:srgbClr val="28516A"/>
                      </a:solidFill>
                    </a:rPr>
                    <a:t> </a:t>
                  </a:r>
                  <a:r>
                    <a:rPr lang="ru-RU" sz="2400" dirty="0">
                      <a:solidFill>
                        <a:srgbClr val="373737"/>
                      </a:solidFill>
                    </a:rPr>
                    <a:t>–</a:t>
                  </a:r>
                  <a:r>
                    <a:rPr lang="ru-RU" sz="2400" dirty="0">
                      <a:solidFill>
                        <a:srgbClr val="28516A"/>
                      </a:solidFill>
                    </a:rPr>
                    <a:t> </a:t>
                  </a:r>
                  <a:r>
                    <a:rPr lang="ru-RU" sz="2400" dirty="0">
                      <a:solidFill>
                        <a:srgbClr val="373737"/>
                      </a:solidFill>
                    </a:rPr>
                    <a:t>дифференцируемая функция</a:t>
                  </a:r>
                </a:p>
              </p:txBody>
            </p:sp>
          </mc:Choice>
          <mc:Fallback xmlns="">
            <p:sp>
              <p:nvSpPr>
                <p:cNvPr id="13" name="Прямоугольник 12">
                  <a:extLst>
                    <a:ext uri="{FF2B5EF4-FFF2-40B4-BE49-F238E27FC236}">
                      <a16:creationId xmlns:a16="http://schemas.microsoft.com/office/drawing/2014/main" id="{67850751-11DD-4DBB-A512-A1D017BCAC1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32000" y="1620000"/>
                  <a:ext cx="4953536" cy="461665"/>
                </a:xfrm>
                <a:prstGeom prst="rect">
                  <a:avLst/>
                </a:prstGeom>
                <a:blipFill>
                  <a:blip r:embed="rId4"/>
                  <a:stretch>
                    <a:fillRect l="-369" t="-9211" r="-1108" b="-30263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Прямоугольник 13">
                  <a:extLst>
                    <a:ext uri="{FF2B5EF4-FFF2-40B4-BE49-F238E27FC236}">
                      <a16:creationId xmlns:a16="http://schemas.microsoft.com/office/drawing/2014/main" id="{4F0513FC-BC94-4305-956D-B6972BE89ED8}"/>
                    </a:ext>
                  </a:extLst>
                </p:cNvPr>
                <p:cNvSpPr/>
                <p:nvPr/>
              </p:nvSpPr>
              <p:spPr>
                <a:xfrm>
                  <a:off x="1646045" y="1059086"/>
                  <a:ext cx="511550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𝑎𝑠𝑦</m:t>
                        </m:r>
                      </m:oMath>
                    </m:oMathPara>
                  </a14:m>
                  <a:endParaRPr lang="ru-RU" sz="1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1" name="Прямоугольник 10">
                  <a:extLst>
                    <a:ext uri="{FF2B5EF4-FFF2-40B4-BE49-F238E27FC236}">
                      <a16:creationId xmlns:a16="http://schemas.microsoft.com/office/drawing/2014/main" id="{161D372C-6862-F943-BD13-D9D9D46B19B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46045" y="1059086"/>
                  <a:ext cx="511550" cy="307777"/>
                </a:xfrm>
                <a:prstGeom prst="rect">
                  <a:avLst/>
                </a:prstGeom>
                <a:blipFill>
                  <a:blip r:embed="rId5"/>
                  <a:stretch>
                    <a:fillRect b="-4000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4216462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wrap="square" rIns="0" bIns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+mn-lt"/>
                <a:ea typeface="+mn-ea"/>
                <a:cs typeface="+mn-cs"/>
              </a:rPr>
              <a:t>Дельта-метод</a:t>
            </a:r>
          </a:p>
        </p:txBody>
      </p:sp>
      <p:sp>
        <p:nvSpPr>
          <p:cNvPr id="15" name="Объект 5"/>
          <p:cNvSpPr txBox="1">
            <a:spLocks/>
          </p:cNvSpPr>
          <p:nvPr/>
        </p:nvSpPr>
        <p:spPr>
          <a:xfrm>
            <a:off x="539552" y="3356992"/>
            <a:ext cx="8352488" cy="364514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endParaRPr lang="ru-RU" sz="2400" dirty="0"/>
          </a:p>
        </p:txBody>
      </p:sp>
      <p:sp>
        <p:nvSpPr>
          <p:cNvPr id="13" name="Объект 5">
            <a:extLst>
              <a:ext uri="{FF2B5EF4-FFF2-40B4-BE49-F238E27FC236}">
                <a16:creationId xmlns:a16="http://schemas.microsoft.com/office/drawing/2014/main" id="{17909CB5-B5B4-4021-BA4B-0E184C8B459C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914421" cy="45766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Если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14" name="Объект 5">
            <a:extLst>
              <a:ext uri="{FF2B5EF4-FFF2-40B4-BE49-F238E27FC236}">
                <a16:creationId xmlns:a16="http://schemas.microsoft.com/office/drawing/2014/main" id="{31BD40FA-FA0D-4712-B382-CF92C8F7B0C0}"/>
              </a:ext>
            </a:extLst>
          </p:cNvPr>
          <p:cNvSpPr txBox="1">
            <a:spLocks/>
          </p:cNvSpPr>
          <p:nvPr/>
        </p:nvSpPr>
        <p:spPr>
          <a:xfrm>
            <a:off x="612000" y="2345714"/>
            <a:ext cx="983059" cy="45766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Тогда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13E7A69A-05EC-4C68-A610-1C274E677972}"/>
              </a:ext>
            </a:extLst>
          </p:cNvPr>
          <p:cNvGrpSpPr/>
          <p:nvPr/>
        </p:nvGrpSpPr>
        <p:grpSpPr>
          <a:xfrm>
            <a:off x="1259632" y="1151975"/>
            <a:ext cx="4989536" cy="1022579"/>
            <a:chOff x="1296000" y="1059086"/>
            <a:chExt cx="4989536" cy="102257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Прямоугольник 16">
                  <a:extLst>
                    <a:ext uri="{FF2B5EF4-FFF2-40B4-BE49-F238E27FC236}">
                      <a16:creationId xmlns:a16="http://schemas.microsoft.com/office/drawing/2014/main" id="{024B8A6C-E14C-48EB-937F-3F1A31E9DDAA}"/>
                    </a:ext>
                  </a:extLst>
                </p:cNvPr>
                <p:cNvSpPr/>
                <p:nvPr/>
              </p:nvSpPr>
              <p:spPr>
                <a:xfrm>
                  <a:off x="1296000" y="1188000"/>
                  <a:ext cx="2087110" cy="70795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>
                    <a:spcAft>
                      <a:spcPts val="18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∼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acc>
                              <m:accPr>
                                <m:chr m:val="̂"/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</m:acc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6" name="Прямоугольник 5">
                  <a:extLst>
                    <a:ext uri="{FF2B5EF4-FFF2-40B4-BE49-F238E27FC236}">
                      <a16:creationId xmlns:a16="http://schemas.microsoft.com/office/drawing/2014/main" id="{9EF5A946-4917-7C4E-B783-F97A61E63F5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1188000"/>
                  <a:ext cx="2087110" cy="707951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Прямоугольник 17">
                  <a:extLst>
                    <a:ext uri="{FF2B5EF4-FFF2-40B4-BE49-F238E27FC236}">
                      <a16:creationId xmlns:a16="http://schemas.microsoft.com/office/drawing/2014/main" id="{A566C480-E16C-42FB-A2B9-68F5AF107D04}"/>
                    </a:ext>
                  </a:extLst>
                </p:cNvPr>
                <p:cNvSpPr/>
                <p:nvPr/>
              </p:nvSpPr>
              <p:spPr>
                <a:xfrm>
                  <a:off x="1332000" y="1620000"/>
                  <a:ext cx="4953536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a14:m>
                  <a:r>
                    <a:rPr lang="en-US" sz="2400" dirty="0">
                      <a:solidFill>
                        <a:srgbClr val="28516A"/>
                      </a:solidFill>
                    </a:rPr>
                    <a:t> </a:t>
                  </a:r>
                  <a:r>
                    <a:rPr lang="ru-RU" sz="2400" dirty="0">
                      <a:solidFill>
                        <a:srgbClr val="373737"/>
                      </a:solidFill>
                    </a:rPr>
                    <a:t>–</a:t>
                  </a:r>
                  <a:r>
                    <a:rPr lang="ru-RU" sz="2400" dirty="0">
                      <a:solidFill>
                        <a:srgbClr val="28516A"/>
                      </a:solidFill>
                    </a:rPr>
                    <a:t> </a:t>
                  </a:r>
                  <a:r>
                    <a:rPr lang="ru-RU" sz="2400" dirty="0">
                      <a:solidFill>
                        <a:srgbClr val="373737"/>
                      </a:solidFill>
                    </a:rPr>
                    <a:t>дифференцируемая функция</a:t>
                  </a:r>
                </a:p>
              </p:txBody>
            </p:sp>
          </mc:Choice>
          <mc:Fallback xmlns="">
            <p:sp>
              <p:nvSpPr>
                <p:cNvPr id="18" name="Прямоугольник 17">
                  <a:extLst>
                    <a:ext uri="{FF2B5EF4-FFF2-40B4-BE49-F238E27FC236}">
                      <a16:creationId xmlns:a16="http://schemas.microsoft.com/office/drawing/2014/main" id="{A566C480-E16C-42FB-A2B9-68F5AF107D0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32000" y="1620000"/>
                  <a:ext cx="4953536" cy="461665"/>
                </a:xfrm>
                <a:prstGeom prst="rect">
                  <a:avLst/>
                </a:prstGeom>
                <a:blipFill>
                  <a:blip r:embed="rId4"/>
                  <a:stretch>
                    <a:fillRect l="-369" t="-9211" r="-1108" b="-30263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Прямоугольник 18">
                  <a:extLst>
                    <a:ext uri="{FF2B5EF4-FFF2-40B4-BE49-F238E27FC236}">
                      <a16:creationId xmlns:a16="http://schemas.microsoft.com/office/drawing/2014/main" id="{917D2E6C-0D5B-437A-8BF0-4F93F6AB776E}"/>
                    </a:ext>
                  </a:extLst>
                </p:cNvPr>
                <p:cNvSpPr/>
                <p:nvPr/>
              </p:nvSpPr>
              <p:spPr>
                <a:xfrm>
                  <a:off x="1646045" y="1059086"/>
                  <a:ext cx="511550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𝑎𝑠𝑦</m:t>
                        </m:r>
                      </m:oMath>
                    </m:oMathPara>
                  </a14:m>
                  <a:endParaRPr lang="ru-RU" sz="1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1" name="Прямоугольник 10">
                  <a:extLst>
                    <a:ext uri="{FF2B5EF4-FFF2-40B4-BE49-F238E27FC236}">
                      <a16:creationId xmlns:a16="http://schemas.microsoft.com/office/drawing/2014/main" id="{161D372C-6862-F943-BD13-D9D9D46B19B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46045" y="1059086"/>
                  <a:ext cx="511550" cy="307777"/>
                </a:xfrm>
                <a:prstGeom prst="rect">
                  <a:avLst/>
                </a:prstGeom>
                <a:blipFill>
                  <a:blip r:embed="rId5"/>
                  <a:stretch>
                    <a:fillRect b="-4000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CCACDC2E-165C-419A-9DF9-9DEB69E30E68}"/>
              </a:ext>
            </a:extLst>
          </p:cNvPr>
          <p:cNvGrpSpPr/>
          <p:nvPr/>
        </p:nvGrpSpPr>
        <p:grpSpPr>
          <a:xfrm>
            <a:off x="1296000" y="2728256"/>
            <a:ext cx="4170244" cy="700744"/>
            <a:chOff x="1296000" y="2470534"/>
            <a:chExt cx="4170244" cy="70074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Прямоугольник 20">
                  <a:extLst>
                    <a:ext uri="{FF2B5EF4-FFF2-40B4-BE49-F238E27FC236}">
                      <a16:creationId xmlns:a16="http://schemas.microsoft.com/office/drawing/2014/main" id="{5DD0186A-268D-4D7B-910C-D2F768E5C8FD}"/>
                    </a:ext>
                  </a:extLst>
                </p:cNvPr>
                <p:cNvSpPr/>
                <p:nvPr/>
              </p:nvSpPr>
              <p:spPr>
                <a:xfrm>
                  <a:off x="1296000" y="2521164"/>
                  <a:ext cx="4170244" cy="65011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𝑔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acc>
                          <m:accPr>
                            <m:chr m:val="̂"/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)  ~ 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d>
                          <m:d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p>
                              <m:sSup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   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⋅</m:t>
                            </m:r>
                            <m:sSup>
                              <m:sSup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  <m:sup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oMath>
                    </m:oMathPara>
                  </a14:m>
                  <a:endParaRPr lang="en-US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0" name="Прямоугольник 9">
                  <a:extLst>
                    <a:ext uri="{FF2B5EF4-FFF2-40B4-BE49-F238E27FC236}">
                      <a16:creationId xmlns:a16="http://schemas.microsoft.com/office/drawing/2014/main" id="{8F0435CB-1F4A-CD4C-A411-48AE447DE7A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2521164"/>
                  <a:ext cx="4170244" cy="650114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Прямоугольник 21">
                  <a:extLst>
                    <a:ext uri="{FF2B5EF4-FFF2-40B4-BE49-F238E27FC236}">
                      <a16:creationId xmlns:a16="http://schemas.microsoft.com/office/drawing/2014/main" id="{596AC0A5-B1F3-4047-930E-94A8F0053421}"/>
                    </a:ext>
                  </a:extLst>
                </p:cNvPr>
                <p:cNvSpPr/>
                <p:nvPr/>
              </p:nvSpPr>
              <p:spPr>
                <a:xfrm>
                  <a:off x="2083780" y="2470534"/>
                  <a:ext cx="511550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𝑎𝑠𝑦</m:t>
                        </m:r>
                      </m:oMath>
                    </m:oMathPara>
                  </a14:m>
                  <a:endParaRPr lang="ru-RU" sz="1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2" name="Прямоугольник 11">
                  <a:extLst>
                    <a:ext uri="{FF2B5EF4-FFF2-40B4-BE49-F238E27FC236}">
                      <a16:creationId xmlns:a16="http://schemas.microsoft.com/office/drawing/2014/main" id="{18C248D0-B78C-8E4F-A33B-AACA2A13B71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083780" y="2470534"/>
                  <a:ext cx="511550" cy="307777"/>
                </a:xfrm>
                <a:prstGeom prst="rect">
                  <a:avLst/>
                </a:prstGeom>
                <a:blipFill>
                  <a:blip r:embed="rId7"/>
                  <a:stretch>
                    <a:fillRect b="-1961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449935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+mn-lt"/>
                <a:ea typeface="+mn-ea"/>
                <a:cs typeface="+mn-cs"/>
              </a:rPr>
              <a:t>Дельта-метод</a:t>
            </a:r>
          </a:p>
        </p:txBody>
      </p:sp>
      <p:sp>
        <p:nvSpPr>
          <p:cNvPr id="15" name="Объект 5"/>
          <p:cNvSpPr txBox="1">
            <a:spLocks/>
          </p:cNvSpPr>
          <p:nvPr/>
        </p:nvSpPr>
        <p:spPr>
          <a:xfrm>
            <a:off x="539552" y="3356992"/>
            <a:ext cx="8352488" cy="364514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endParaRPr lang="ru-RU" sz="2400" dirty="0"/>
          </a:p>
        </p:txBody>
      </p:sp>
      <p:sp>
        <p:nvSpPr>
          <p:cNvPr id="8" name="Объект 5">
            <a:extLst>
              <a:ext uri="{FF2B5EF4-FFF2-40B4-BE49-F238E27FC236}">
                <a16:creationId xmlns:a16="http://schemas.microsoft.com/office/drawing/2014/main" id="{89A60333-2C8C-A945-BC0A-F414A1DC07B4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914421" cy="45766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Если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9" name="Объект 5">
            <a:extLst>
              <a:ext uri="{FF2B5EF4-FFF2-40B4-BE49-F238E27FC236}">
                <a16:creationId xmlns:a16="http://schemas.microsoft.com/office/drawing/2014/main" id="{593EE6F8-BDE5-F84E-A4D7-ADEBBA95EFBB}"/>
              </a:ext>
            </a:extLst>
          </p:cNvPr>
          <p:cNvSpPr txBox="1">
            <a:spLocks/>
          </p:cNvSpPr>
          <p:nvPr/>
        </p:nvSpPr>
        <p:spPr>
          <a:xfrm>
            <a:off x="612000" y="2345714"/>
            <a:ext cx="983059" cy="45766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Тогда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3BC32753-7830-4720-9E97-47C6C023E60C}"/>
              </a:ext>
            </a:extLst>
          </p:cNvPr>
          <p:cNvGrpSpPr/>
          <p:nvPr/>
        </p:nvGrpSpPr>
        <p:grpSpPr>
          <a:xfrm>
            <a:off x="1259632" y="1151975"/>
            <a:ext cx="4989536" cy="1022579"/>
            <a:chOff x="1296000" y="1059086"/>
            <a:chExt cx="4989536" cy="102257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Прямоугольник 5">
                  <a:extLst>
                    <a:ext uri="{FF2B5EF4-FFF2-40B4-BE49-F238E27FC236}">
                      <a16:creationId xmlns:a16="http://schemas.microsoft.com/office/drawing/2014/main" id="{9EF5A946-4917-7C4E-B783-F97A61E63F5D}"/>
                    </a:ext>
                  </a:extLst>
                </p:cNvPr>
                <p:cNvSpPr/>
                <p:nvPr/>
              </p:nvSpPr>
              <p:spPr>
                <a:xfrm>
                  <a:off x="1296000" y="1188000"/>
                  <a:ext cx="2087110" cy="70795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>
                    <a:spcAft>
                      <a:spcPts val="18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∼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acc>
                              <m:accPr>
                                <m:chr m:val="̂"/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</m:acc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6" name="Прямоугольник 5">
                  <a:extLst>
                    <a:ext uri="{FF2B5EF4-FFF2-40B4-BE49-F238E27FC236}">
                      <a16:creationId xmlns:a16="http://schemas.microsoft.com/office/drawing/2014/main" id="{9EF5A946-4917-7C4E-B783-F97A61E63F5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1188000"/>
                  <a:ext cx="2087110" cy="707951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" name="Прямоугольник 2">
                  <a:extLst>
                    <a:ext uri="{FF2B5EF4-FFF2-40B4-BE49-F238E27FC236}">
                      <a16:creationId xmlns:a16="http://schemas.microsoft.com/office/drawing/2014/main" id="{D7F85D26-FDAD-4344-B5C6-81604845AF7E}"/>
                    </a:ext>
                  </a:extLst>
                </p:cNvPr>
                <p:cNvSpPr/>
                <p:nvPr/>
              </p:nvSpPr>
              <p:spPr>
                <a:xfrm>
                  <a:off x="1332000" y="1620000"/>
                  <a:ext cx="4953536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a14:m>
                  <a:r>
                    <a:rPr lang="en-US" sz="2400" dirty="0">
                      <a:solidFill>
                        <a:srgbClr val="28516A"/>
                      </a:solidFill>
                    </a:rPr>
                    <a:t> </a:t>
                  </a:r>
                  <a:r>
                    <a:rPr lang="ru-RU" sz="2400" dirty="0">
                      <a:solidFill>
                        <a:srgbClr val="373737"/>
                      </a:solidFill>
                    </a:rPr>
                    <a:t>–</a:t>
                  </a:r>
                  <a:r>
                    <a:rPr lang="ru-RU" sz="2400" dirty="0">
                      <a:solidFill>
                        <a:srgbClr val="28516A"/>
                      </a:solidFill>
                    </a:rPr>
                    <a:t> </a:t>
                  </a:r>
                  <a:r>
                    <a:rPr lang="ru-RU" sz="2400" dirty="0">
                      <a:solidFill>
                        <a:srgbClr val="373737"/>
                      </a:solidFill>
                    </a:rPr>
                    <a:t>дифференцируемая функция</a:t>
                  </a:r>
                </a:p>
              </p:txBody>
            </p:sp>
          </mc:Choice>
          <mc:Fallback xmlns="">
            <p:sp>
              <p:nvSpPr>
                <p:cNvPr id="3" name="Прямоугольник 2">
                  <a:extLst>
                    <a:ext uri="{FF2B5EF4-FFF2-40B4-BE49-F238E27FC236}">
                      <a16:creationId xmlns:a16="http://schemas.microsoft.com/office/drawing/2014/main" id="{D7F85D26-FDAD-4344-B5C6-81604845AF7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32000" y="1620000"/>
                  <a:ext cx="4953536" cy="461665"/>
                </a:xfrm>
                <a:prstGeom prst="rect">
                  <a:avLst/>
                </a:prstGeom>
                <a:blipFill>
                  <a:blip r:embed="rId4"/>
                  <a:stretch>
                    <a:fillRect l="-369" t="-9211" r="-1108" b="-30263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Прямоугольник 10">
                  <a:extLst>
                    <a:ext uri="{FF2B5EF4-FFF2-40B4-BE49-F238E27FC236}">
                      <a16:creationId xmlns:a16="http://schemas.microsoft.com/office/drawing/2014/main" id="{161D372C-6862-F943-BD13-D9D9D46B19BE}"/>
                    </a:ext>
                  </a:extLst>
                </p:cNvPr>
                <p:cNvSpPr/>
                <p:nvPr/>
              </p:nvSpPr>
              <p:spPr>
                <a:xfrm>
                  <a:off x="1646045" y="1059086"/>
                  <a:ext cx="511550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𝑎𝑠𝑦</m:t>
                        </m:r>
                      </m:oMath>
                    </m:oMathPara>
                  </a14:m>
                  <a:endParaRPr lang="ru-RU" sz="1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1" name="Прямоугольник 10">
                  <a:extLst>
                    <a:ext uri="{FF2B5EF4-FFF2-40B4-BE49-F238E27FC236}">
                      <a16:creationId xmlns:a16="http://schemas.microsoft.com/office/drawing/2014/main" id="{161D372C-6862-F943-BD13-D9D9D46B19B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46045" y="1059086"/>
                  <a:ext cx="511550" cy="307777"/>
                </a:xfrm>
                <a:prstGeom prst="rect">
                  <a:avLst/>
                </a:prstGeom>
                <a:blipFill>
                  <a:blip r:embed="rId5"/>
                  <a:stretch>
                    <a:fillRect b="-4000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2F0E8F50-E05E-42D4-8B2B-5EC249B4F41C}"/>
              </a:ext>
            </a:extLst>
          </p:cNvPr>
          <p:cNvGrpSpPr/>
          <p:nvPr/>
        </p:nvGrpSpPr>
        <p:grpSpPr>
          <a:xfrm>
            <a:off x="1296000" y="2728256"/>
            <a:ext cx="4170244" cy="700744"/>
            <a:chOff x="1296000" y="2470534"/>
            <a:chExt cx="4170244" cy="70074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Прямоугольник 9">
                  <a:extLst>
                    <a:ext uri="{FF2B5EF4-FFF2-40B4-BE49-F238E27FC236}">
                      <a16:creationId xmlns:a16="http://schemas.microsoft.com/office/drawing/2014/main" id="{8F0435CB-1F4A-CD4C-A411-48AE447DE7A6}"/>
                    </a:ext>
                  </a:extLst>
                </p:cNvPr>
                <p:cNvSpPr/>
                <p:nvPr/>
              </p:nvSpPr>
              <p:spPr>
                <a:xfrm>
                  <a:off x="1296000" y="2521164"/>
                  <a:ext cx="4170244" cy="65011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𝑔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acc>
                          <m:accPr>
                            <m:chr m:val="̂"/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)  ~ 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d>
                          <m:d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p>
                              <m:sSup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   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⋅</m:t>
                            </m:r>
                            <m:sSup>
                              <m:sSup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  <m:sup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oMath>
                    </m:oMathPara>
                  </a14:m>
                  <a:endParaRPr lang="en-US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0" name="Прямоугольник 9">
                  <a:extLst>
                    <a:ext uri="{FF2B5EF4-FFF2-40B4-BE49-F238E27FC236}">
                      <a16:creationId xmlns:a16="http://schemas.microsoft.com/office/drawing/2014/main" id="{8F0435CB-1F4A-CD4C-A411-48AE447DE7A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2521164"/>
                  <a:ext cx="4170244" cy="650114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Прямоугольник 11">
                  <a:extLst>
                    <a:ext uri="{FF2B5EF4-FFF2-40B4-BE49-F238E27FC236}">
                      <a16:creationId xmlns:a16="http://schemas.microsoft.com/office/drawing/2014/main" id="{18C248D0-B78C-8E4F-A33B-AACA2A13B71A}"/>
                    </a:ext>
                  </a:extLst>
                </p:cNvPr>
                <p:cNvSpPr/>
                <p:nvPr/>
              </p:nvSpPr>
              <p:spPr>
                <a:xfrm>
                  <a:off x="2083780" y="2470534"/>
                  <a:ext cx="511550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𝑎𝑠𝑦</m:t>
                        </m:r>
                      </m:oMath>
                    </m:oMathPara>
                  </a14:m>
                  <a:endParaRPr lang="ru-RU" sz="1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2" name="Прямоугольник 11">
                  <a:extLst>
                    <a:ext uri="{FF2B5EF4-FFF2-40B4-BE49-F238E27FC236}">
                      <a16:creationId xmlns:a16="http://schemas.microsoft.com/office/drawing/2014/main" id="{18C248D0-B78C-8E4F-A33B-AACA2A13B71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083780" y="2470534"/>
                  <a:ext cx="511550" cy="307777"/>
                </a:xfrm>
                <a:prstGeom prst="rect">
                  <a:avLst/>
                </a:prstGeom>
                <a:blipFill>
                  <a:blip r:embed="rId7"/>
                  <a:stretch>
                    <a:fillRect b="-1961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6" name="Rectangle">
            <a:extLst>
              <a:ext uri="{FF2B5EF4-FFF2-40B4-BE49-F238E27FC236}">
                <a16:creationId xmlns:a16="http://schemas.microsoft.com/office/drawing/2014/main" id="{222F5015-2CC5-49B4-A381-47FCC80B5E22}"/>
              </a:ext>
            </a:extLst>
          </p:cNvPr>
          <p:cNvSpPr/>
          <p:nvPr/>
        </p:nvSpPr>
        <p:spPr>
          <a:xfrm>
            <a:off x="612000" y="3808691"/>
            <a:ext cx="8198993" cy="1573269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>
              <a:latin typeface="DIN Alternate Bold"/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3C3D301A-5DC3-4757-9A89-D7EEC4C22C91}"/>
              </a:ext>
            </a:extLst>
          </p:cNvPr>
          <p:cNvGrpSpPr/>
          <p:nvPr/>
        </p:nvGrpSpPr>
        <p:grpSpPr>
          <a:xfrm>
            <a:off x="823239" y="3995161"/>
            <a:ext cx="8285265" cy="1200329"/>
            <a:chOff x="743037" y="741261"/>
            <a:chExt cx="8285265" cy="1200329"/>
          </a:xfrm>
        </p:grpSpPr>
        <p:sp>
          <p:nvSpPr>
            <p:cNvPr id="18" name="Shape">
              <a:extLst>
                <a:ext uri="{FF2B5EF4-FFF2-40B4-BE49-F238E27FC236}">
                  <a16:creationId xmlns:a16="http://schemas.microsoft.com/office/drawing/2014/main" id="{04228D24-0A1D-43E9-B093-D0FC02E7C844}"/>
                </a:ext>
              </a:extLst>
            </p:cNvPr>
            <p:cNvSpPr/>
            <p:nvPr/>
          </p:nvSpPr>
          <p:spPr>
            <a:xfrm>
              <a:off x="743037" y="820908"/>
              <a:ext cx="292377" cy="2923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6" y="0"/>
                  </a:moveTo>
                  <a:cubicBezTo>
                    <a:pt x="7318" y="0"/>
                    <a:pt x="4803" y="1006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6"/>
                    <a:pt x="12354" y="0"/>
                    <a:pt x="9836" y="0"/>
                  </a:cubicBezTo>
                  <a:close/>
                  <a:moveTo>
                    <a:pt x="13983" y="5123"/>
                  </a:moveTo>
                  <a:cubicBezTo>
                    <a:pt x="14087" y="5103"/>
                    <a:pt x="14195" y="5105"/>
                    <a:pt x="14299" y="5134"/>
                  </a:cubicBezTo>
                  <a:cubicBezTo>
                    <a:pt x="14448" y="5167"/>
                    <a:pt x="14626" y="5294"/>
                    <a:pt x="14916" y="5503"/>
                  </a:cubicBezTo>
                  <a:lnTo>
                    <a:pt x="15395" y="5850"/>
                  </a:lnTo>
                  <a:cubicBezTo>
                    <a:pt x="15685" y="6060"/>
                    <a:pt x="15861" y="6185"/>
                    <a:pt x="15943" y="6319"/>
                  </a:cubicBezTo>
                  <a:cubicBezTo>
                    <a:pt x="16068" y="6503"/>
                    <a:pt x="16108" y="6740"/>
                    <a:pt x="16054" y="6959"/>
                  </a:cubicBezTo>
                  <a:cubicBezTo>
                    <a:pt x="16022" y="7115"/>
                    <a:pt x="15901" y="7295"/>
                    <a:pt x="15701" y="7598"/>
                  </a:cubicBezTo>
                  <a:lnTo>
                    <a:pt x="10031" y="16178"/>
                  </a:lnTo>
                  <a:cubicBezTo>
                    <a:pt x="9831" y="16481"/>
                    <a:pt x="9712" y="16665"/>
                    <a:pt x="9583" y="16752"/>
                  </a:cubicBezTo>
                  <a:cubicBezTo>
                    <a:pt x="9407" y="16882"/>
                    <a:pt x="9186" y="16925"/>
                    <a:pt x="8978" y="16867"/>
                  </a:cubicBezTo>
                  <a:cubicBezTo>
                    <a:pt x="8962" y="16864"/>
                    <a:pt x="8930" y="16834"/>
                    <a:pt x="8914" y="16829"/>
                  </a:cubicBezTo>
                  <a:cubicBezTo>
                    <a:pt x="8913" y="16829"/>
                    <a:pt x="8910" y="16829"/>
                    <a:pt x="8909" y="16829"/>
                  </a:cubicBezTo>
                  <a:cubicBezTo>
                    <a:pt x="8793" y="16803"/>
                    <a:pt x="8623" y="16675"/>
                    <a:pt x="8435" y="16542"/>
                  </a:cubicBezTo>
                  <a:cubicBezTo>
                    <a:pt x="8403" y="16519"/>
                    <a:pt x="8396" y="16523"/>
                    <a:pt x="8361" y="16498"/>
                  </a:cubicBezTo>
                  <a:cubicBezTo>
                    <a:pt x="8359" y="16497"/>
                    <a:pt x="8358" y="16499"/>
                    <a:pt x="8356" y="16498"/>
                  </a:cubicBezTo>
                  <a:cubicBezTo>
                    <a:pt x="8330" y="16479"/>
                    <a:pt x="8326" y="16480"/>
                    <a:pt x="8298" y="16459"/>
                  </a:cubicBezTo>
                  <a:lnTo>
                    <a:pt x="4278" y="13548"/>
                  </a:lnTo>
                  <a:cubicBezTo>
                    <a:pt x="3988" y="13339"/>
                    <a:pt x="3812" y="13214"/>
                    <a:pt x="3730" y="13079"/>
                  </a:cubicBezTo>
                  <a:cubicBezTo>
                    <a:pt x="3605" y="12895"/>
                    <a:pt x="3564" y="12664"/>
                    <a:pt x="3619" y="12445"/>
                  </a:cubicBezTo>
                  <a:cubicBezTo>
                    <a:pt x="3651" y="12289"/>
                    <a:pt x="3772" y="12103"/>
                    <a:pt x="3972" y="11800"/>
                  </a:cubicBezTo>
                  <a:lnTo>
                    <a:pt x="4304" y="11298"/>
                  </a:lnTo>
                  <a:cubicBezTo>
                    <a:pt x="4504" y="10995"/>
                    <a:pt x="4623" y="10811"/>
                    <a:pt x="4752" y="10725"/>
                  </a:cubicBezTo>
                  <a:cubicBezTo>
                    <a:pt x="4928" y="10594"/>
                    <a:pt x="5154" y="10552"/>
                    <a:pt x="5363" y="10609"/>
                  </a:cubicBezTo>
                  <a:cubicBezTo>
                    <a:pt x="5512" y="10642"/>
                    <a:pt x="5685" y="10769"/>
                    <a:pt x="5974" y="10978"/>
                  </a:cubicBezTo>
                  <a:lnTo>
                    <a:pt x="8588" y="12870"/>
                  </a:lnTo>
                  <a:lnTo>
                    <a:pt x="13245" y="5823"/>
                  </a:lnTo>
                  <a:cubicBezTo>
                    <a:pt x="13445" y="5520"/>
                    <a:pt x="13565" y="5336"/>
                    <a:pt x="13693" y="5249"/>
                  </a:cubicBezTo>
                  <a:cubicBezTo>
                    <a:pt x="13781" y="5184"/>
                    <a:pt x="13879" y="5142"/>
                    <a:pt x="13983" y="5123"/>
                  </a:cubicBezTo>
                  <a:close/>
                </a:path>
              </a:pathLst>
            </a:custGeom>
            <a:solidFill>
              <a:srgbClr val="416F2F"/>
            </a:solidFill>
            <a:ln w="3175">
              <a:miter lim="400000"/>
            </a:ln>
          </p:spPr>
          <p:txBody>
            <a:bodyPr lIns="24207" tIns="24207" rIns="24207" bIns="24207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1pPr>
              <a:lvl2pPr marL="0" marR="0" indent="3429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2pPr>
              <a:lvl3pPr marL="0" marR="0" indent="6858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3pPr>
              <a:lvl4pPr marL="0" marR="0" indent="10287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4pPr>
              <a:lvl5pPr marL="0" marR="0" indent="13716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5pPr>
              <a:lvl6pPr marL="0" marR="0" indent="17145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6pPr>
              <a:lvl7pPr marL="0" marR="0" indent="20574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7pPr>
              <a:lvl8pPr marL="0" marR="0" indent="24003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8pPr>
              <a:lvl9pPr marL="0" marR="0" indent="27432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9pPr>
            </a:lstStyle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/>
            </a:p>
          </p:txBody>
        </p:sp>
        <p:sp>
          <p:nvSpPr>
            <p:cNvPr id="19" name="Rectangle 5">
              <a:extLst>
                <a:ext uri="{FF2B5EF4-FFF2-40B4-BE49-F238E27FC236}">
                  <a16:creationId xmlns:a16="http://schemas.microsoft.com/office/drawing/2014/main" id="{4F73ACD5-5132-4539-B86C-306982BF86C7}"/>
                </a:ext>
              </a:extLst>
            </p:cNvPr>
            <p:cNvSpPr/>
            <p:nvPr/>
          </p:nvSpPr>
          <p:spPr>
            <a:xfrm>
              <a:off x="1138864" y="741261"/>
              <a:ext cx="7889438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Clr>
                  <a:srgbClr val="2459A4"/>
                </a:buClr>
              </a:pPr>
              <a:r>
                <a:rPr lang="ru-RU" sz="2400" dirty="0">
                  <a:solidFill>
                    <a:srgbClr val="416F2F"/>
                  </a:solidFill>
                  <a:latin typeface="Myriad Pro" panose="020B0503030403020204" pitchFamily="34" charset="0"/>
                </a:rPr>
                <a:t>Удобно использовать для метода максимального правдоподобия</a:t>
              </a:r>
              <a:r>
                <a:rPr lang="en-US" sz="2400" dirty="0">
                  <a:solidFill>
                    <a:srgbClr val="416F2F"/>
                  </a:solidFill>
                  <a:latin typeface="Myriad Pro" panose="020B0503030403020204" pitchFamily="34" charset="0"/>
                </a:rPr>
                <a:t>, </a:t>
              </a:r>
              <a:r>
                <a:rPr lang="ru-RU" sz="2400" dirty="0">
                  <a:solidFill>
                    <a:srgbClr val="416F2F"/>
                  </a:solidFill>
                  <a:latin typeface="Myriad Pro" panose="020B0503030403020204" pitchFamily="34" charset="0"/>
                </a:rPr>
                <a:t>так как оценки распределены нормально и присутствует свойство инвариантности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80378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Задача о фонтане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CF3A05-ED32-4F8D-B3F5-5F1601EF5639}"/>
              </a:ext>
            </a:extLst>
          </p:cNvPr>
          <p:cNvSpPr txBox="1"/>
          <p:nvPr/>
        </p:nvSpPr>
        <p:spPr>
          <a:xfrm>
            <a:off x="611560" y="3107283"/>
            <a:ext cx="3345829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Фонтан работает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раз в год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Фонтан работает каждые выходные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Фонтан работает всегда</a:t>
            </a:r>
          </a:p>
        </p:txBody>
      </p:sp>
      <p:sp>
        <p:nvSpPr>
          <p:cNvPr id="16" name="Как оценить:…">
            <a:extLst>
              <a:ext uri="{FF2B5EF4-FFF2-40B4-BE49-F238E27FC236}">
                <a16:creationId xmlns:a16="http://schemas.microsoft.com/office/drawing/2014/main" id="{08D1C88F-DE7D-41B5-A1F4-50D1875B83AA}"/>
              </a:ext>
            </a:extLst>
          </p:cNvPr>
          <p:cNvSpPr txBox="1"/>
          <p:nvPr/>
        </p:nvSpPr>
        <p:spPr>
          <a:xfrm>
            <a:off x="3704490" y="2572599"/>
            <a:ext cx="2196136" cy="3413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>
            <a:spAutoFit/>
          </a:bodyPr>
          <a:lstStyle/>
          <a:p>
            <a:pPr algn="ct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lang="ru-RU" sz="2400" dirty="0">
                <a:solidFill>
                  <a:srgbClr val="28516A"/>
                </a:solidFill>
              </a:rPr>
              <a:t>Вероятности</a:t>
            </a:r>
            <a:r>
              <a:rPr lang="en-US" sz="2400" dirty="0">
                <a:solidFill>
                  <a:srgbClr val="28516A"/>
                </a:solidFill>
              </a:rPr>
              <a:t>:</a:t>
            </a:r>
            <a:endParaRPr sz="2400" dirty="0">
              <a:solidFill>
                <a:srgbClr val="28516A"/>
              </a:solidFill>
            </a:endParaRPr>
          </a:p>
        </p:txBody>
      </p: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C8A09530-E08B-4B15-8F2F-2F68EBACB7E8}"/>
              </a:ext>
            </a:extLst>
          </p:cNvPr>
          <p:cNvGrpSpPr/>
          <p:nvPr/>
        </p:nvGrpSpPr>
        <p:grpSpPr>
          <a:xfrm>
            <a:off x="4326534" y="3014107"/>
            <a:ext cx="944753" cy="2679929"/>
            <a:chOff x="3776911" y="3217656"/>
            <a:chExt cx="944753" cy="267992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" name="Прямоугольник 26">
                  <a:extLst>
                    <a:ext uri="{FF2B5EF4-FFF2-40B4-BE49-F238E27FC236}">
                      <a16:creationId xmlns:a16="http://schemas.microsoft.com/office/drawing/2014/main" id="{E1868CCE-7BF9-4911-9730-346E95759BB5}"/>
                    </a:ext>
                  </a:extLst>
                </p:cNvPr>
                <p:cNvSpPr/>
                <p:nvPr/>
              </p:nvSpPr>
              <p:spPr>
                <a:xfrm>
                  <a:off x="3857645" y="3217656"/>
                  <a:ext cx="864019" cy="693844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 marL="266700" indent="-266700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365</m:t>
                            </m:r>
                          </m:den>
                        </m:f>
                      </m:oMath>
                    </m:oMathPara>
                  </a14:m>
                  <a:endParaRPr lang="ru-RU" sz="2400" i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5" name="Прямоугольник 4">
                  <a:extLst>
                    <a:ext uri="{FF2B5EF4-FFF2-40B4-BE49-F238E27FC236}">
                      <a16:creationId xmlns:a16="http://schemas.microsoft.com/office/drawing/2014/main" id="{A6FE83D1-6EFF-F843-AE33-FE75F5EDAC8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57645" y="3217656"/>
                  <a:ext cx="864019" cy="693844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Прямоугольник 27">
                  <a:extLst>
                    <a:ext uri="{FF2B5EF4-FFF2-40B4-BE49-F238E27FC236}">
                      <a16:creationId xmlns:a16="http://schemas.microsoft.com/office/drawing/2014/main" id="{E4D7D8E7-880F-4BF9-B325-07AA9A26DDD3}"/>
                    </a:ext>
                  </a:extLst>
                </p:cNvPr>
                <p:cNvSpPr/>
                <p:nvPr/>
              </p:nvSpPr>
              <p:spPr>
                <a:xfrm>
                  <a:off x="3776911" y="4328953"/>
                  <a:ext cx="795089" cy="693844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 marL="266700" indent="-266700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~</m:t>
                        </m:r>
                        <m:f>
                          <m:fPr>
                            <m:ctrlP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den>
                        </m:f>
                      </m:oMath>
                    </m:oMathPara>
                  </a14:m>
                  <a:endParaRPr lang="ru-RU" sz="2400" i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13" name="Прямоугольник 12">
                  <a:extLst>
                    <a:ext uri="{FF2B5EF4-FFF2-40B4-BE49-F238E27FC236}">
                      <a16:creationId xmlns:a16="http://schemas.microsoft.com/office/drawing/2014/main" id="{04737D71-281F-5649-B7C2-11CD3649F9C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76911" y="4328953"/>
                  <a:ext cx="795089" cy="693844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Прямоугольник 28">
                  <a:extLst>
                    <a:ext uri="{FF2B5EF4-FFF2-40B4-BE49-F238E27FC236}">
                      <a16:creationId xmlns:a16="http://schemas.microsoft.com/office/drawing/2014/main" id="{06057967-9231-4A45-9200-5FC2D6360003}"/>
                    </a:ext>
                  </a:extLst>
                </p:cNvPr>
                <p:cNvSpPr/>
                <p:nvPr/>
              </p:nvSpPr>
              <p:spPr>
                <a:xfrm>
                  <a:off x="4027563" y="5528253"/>
                  <a:ext cx="495328" cy="369332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 marL="266700" indent="-266700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oMath>
                    </m:oMathPara>
                  </a14:m>
                  <a:endParaRPr lang="ru-RU" sz="2400" i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29" name="Прямоугольник 28">
                  <a:extLst>
                    <a:ext uri="{FF2B5EF4-FFF2-40B4-BE49-F238E27FC236}">
                      <a16:creationId xmlns:a16="http://schemas.microsoft.com/office/drawing/2014/main" id="{06057967-9231-4A45-9200-5FC2D636000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27563" y="5528253"/>
                  <a:ext cx="495328" cy="369332"/>
                </a:xfrm>
                <a:prstGeom prst="rect">
                  <a:avLst/>
                </a:prstGeom>
                <a:blipFill>
                  <a:blip r:embed="rId6"/>
                  <a:stretch>
                    <a:fillRect b="-8197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0" name="Как оценить:…">
            <a:extLst>
              <a:ext uri="{FF2B5EF4-FFF2-40B4-BE49-F238E27FC236}">
                <a16:creationId xmlns:a16="http://schemas.microsoft.com/office/drawing/2014/main" id="{47E1DF95-B825-4A60-9F7E-A7D02E4AA841}"/>
              </a:ext>
            </a:extLst>
          </p:cNvPr>
          <p:cNvSpPr txBox="1"/>
          <p:nvPr/>
        </p:nvSpPr>
        <p:spPr>
          <a:xfrm>
            <a:off x="611560" y="2572599"/>
            <a:ext cx="1619752" cy="3413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>
            <a:spAutoFit/>
          </a:bodyPr>
          <a:lstStyle/>
          <a:p>
            <a:pPr algn="ct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lang="ru-RU" sz="2400" dirty="0">
                <a:solidFill>
                  <a:srgbClr val="28516A"/>
                </a:solidFill>
              </a:rPr>
              <a:t>Гипотезы</a:t>
            </a:r>
            <a:r>
              <a:rPr lang="en-US" sz="2400" dirty="0">
                <a:solidFill>
                  <a:srgbClr val="28516A"/>
                </a:solidFill>
              </a:rPr>
              <a:t>:</a:t>
            </a:r>
            <a:endParaRPr sz="2400" dirty="0">
              <a:solidFill>
                <a:srgbClr val="28516A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CD2544C-58AD-42AF-97F2-2B0C7DE54CDB}"/>
              </a:ext>
            </a:extLst>
          </p:cNvPr>
          <p:cNvSpPr txBox="1"/>
          <p:nvPr/>
        </p:nvSpPr>
        <p:spPr>
          <a:xfrm>
            <a:off x="611560" y="692696"/>
            <a:ext cx="8532440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Юра приехал в южный город и увидел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что там есть фонтан и он работает</a:t>
            </a: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А как часто он работает?</a:t>
            </a: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ED1EB747-1A14-4776-B420-7E6F7AA10EDF}"/>
              </a:ext>
            </a:extLst>
          </p:cNvPr>
          <p:cNvSpPr/>
          <p:nvPr/>
        </p:nvSpPr>
        <p:spPr>
          <a:xfrm>
            <a:off x="611560" y="6191726"/>
            <a:ext cx="1718099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r>
              <a:rPr lang="en" sz="1100" dirty="0" err="1">
                <a:solidFill>
                  <a:schemeClr val="bg1">
                    <a:lumMod val="75000"/>
                  </a:schemeClr>
                </a:solidFill>
              </a:rPr>
              <a:t>vk.com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D65B1CB3-C620-4434-A785-6E4CC891789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1427461"/>
            <a:ext cx="2602104" cy="2492896"/>
          </a:xfrm>
          <a:prstGeom prst="rect">
            <a:avLst/>
          </a:prstGeom>
        </p:spPr>
      </p:pic>
      <p:pic>
        <p:nvPicPr>
          <p:cNvPr id="17" name="Рисунок 18">
            <a:extLst>
              <a:ext uri="{FF2B5EF4-FFF2-40B4-BE49-F238E27FC236}">
                <a16:creationId xmlns:a16="http://schemas.microsoft.com/office/drawing/2014/main" id="{23407142-2954-5B40-9FBE-B26D8511002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72000" y="1320180"/>
            <a:ext cx="10287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587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+mn-lt"/>
                <a:ea typeface="+mn-ea"/>
                <a:cs typeface="+mn-cs"/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  <a:latin typeface="+mn-lt"/>
                <a:ea typeface="+mn-ea"/>
                <a:cs typeface="+mn-cs"/>
              </a:rPr>
              <a:t>:</a:t>
            </a:r>
            <a:endParaRPr lang="ru-RU" sz="3200" b="1" dirty="0">
              <a:solidFill>
                <a:srgbClr val="28516A"/>
              </a:solidFill>
              <a:latin typeface="+mn-lt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6E70A9CC-06A5-48D5-A56E-C4279A28ABDF}"/>
                  </a:ext>
                </a:extLst>
              </p:cNvPr>
              <p:cNvSpPr/>
              <p:nvPr/>
            </p:nvSpPr>
            <p:spPr>
              <a:xfrm>
                <a:off x="1259632" y="1280889"/>
                <a:ext cx="1782218" cy="7079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9)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6E70A9CC-06A5-48D5-A56E-C4279A28ABD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9632" y="1280889"/>
                <a:ext cx="1782218" cy="70795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64103084-C783-49B2-A603-D2BC1BB46F8F}"/>
                  </a:ext>
                </a:extLst>
              </p:cNvPr>
              <p:cNvSpPr/>
              <p:nvPr/>
            </p:nvSpPr>
            <p:spPr>
              <a:xfrm>
                <a:off x="1558691" y="1164391"/>
                <a:ext cx="511550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𝑎𝑠𝑦</m:t>
                      </m:r>
                    </m:oMath>
                  </m:oMathPara>
                </a14:m>
                <a:endParaRPr lang="ru-RU" sz="1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64103084-C783-49B2-A603-D2BC1BB46F8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8691" y="1164391"/>
                <a:ext cx="511550" cy="307777"/>
              </a:xfrm>
              <a:prstGeom prst="rect">
                <a:avLst/>
              </a:prstGeom>
              <a:blipFill>
                <a:blip r:embed="rId4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E94B5D2C-83F6-4AD0-8B5F-397AB9C44E00}"/>
                  </a:ext>
                </a:extLst>
              </p:cNvPr>
              <p:cNvSpPr/>
              <p:nvPr/>
            </p:nvSpPr>
            <p:spPr>
              <a:xfrm>
                <a:off x="3232688" y="1280889"/>
                <a:ext cx="1005853" cy="7079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=2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E94B5D2C-83F6-4AD0-8B5F-397AB9C44E0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2688" y="1280889"/>
                <a:ext cx="1005853" cy="70795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Объект 5">
            <a:extLst>
              <a:ext uri="{FF2B5EF4-FFF2-40B4-BE49-F238E27FC236}">
                <a16:creationId xmlns:a16="http://schemas.microsoft.com/office/drawing/2014/main" id="{5B4BBD12-CA87-411F-B92A-74A42C484FC6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914421" cy="45766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Если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3853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+mn-lt"/>
                <a:ea typeface="+mn-ea"/>
                <a:cs typeface="+mn-cs"/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  <a:latin typeface="+mn-lt"/>
                <a:ea typeface="+mn-ea"/>
                <a:cs typeface="+mn-cs"/>
              </a:rPr>
              <a:t>:</a:t>
            </a:r>
            <a:endParaRPr lang="ru-RU" sz="3200" b="1" dirty="0">
              <a:solidFill>
                <a:srgbClr val="28516A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" name="Объект 5"/>
          <p:cNvSpPr txBox="1">
            <a:spLocks/>
          </p:cNvSpPr>
          <p:nvPr/>
        </p:nvSpPr>
        <p:spPr>
          <a:xfrm>
            <a:off x="602706" y="3166797"/>
            <a:ext cx="8352488" cy="364514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endParaRPr lang="ru-RU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45D0FFA1-BD05-44D6-B933-5B29BC64B47B}"/>
                  </a:ext>
                </a:extLst>
              </p:cNvPr>
              <p:cNvSpPr/>
              <p:nvPr/>
            </p:nvSpPr>
            <p:spPr>
              <a:xfrm>
                <a:off x="1259632" y="1280889"/>
                <a:ext cx="1782218" cy="7079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9)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45D0FFA1-BD05-44D6-B933-5B29BC64B47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9632" y="1280889"/>
                <a:ext cx="1782218" cy="70795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4E79C4E6-7281-4737-A937-37FDA056EDEB}"/>
                  </a:ext>
                </a:extLst>
              </p:cNvPr>
              <p:cNvSpPr/>
              <p:nvPr/>
            </p:nvSpPr>
            <p:spPr>
              <a:xfrm>
                <a:off x="4470886" y="1073577"/>
                <a:ext cx="1401281" cy="7861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4E79C4E6-7281-4737-A937-37FDA056ED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70886" y="1073577"/>
                <a:ext cx="1401281" cy="78617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5EC1C376-0AD1-4134-98CF-3DE3CDC659BA}"/>
                  </a:ext>
                </a:extLst>
              </p:cNvPr>
              <p:cNvSpPr/>
              <p:nvPr/>
            </p:nvSpPr>
            <p:spPr>
              <a:xfrm>
                <a:off x="1043608" y="2617626"/>
                <a:ext cx="3327449" cy="10574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~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400" b="0" i="1" smtClean="0">
                                  <a:noFill/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noFill/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400" b="0" i="1" smtClean="0">
                                  <a:noFill/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den>
                          </m:f>
                          <m:r>
                            <a:rPr lang="en-US" sz="2400" b="0" i="1" smtClean="0">
                              <a:noFill/>
                              <a:latin typeface="Cambria Math" panose="02040503050406030204" pitchFamily="18" charset="0"/>
                            </a:rPr>
                            <m:t>, 9⋅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noFill/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noFill/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noFill/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en-US" sz="2400" b="0" i="1" smtClean="0">
                                          <a:noFill/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b="0" i="1" smtClean="0">
                                          <a:noFill/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sSup>
                                        <m:sSupPr>
                                          <m:ctrlPr>
                                            <a:rPr lang="en-US" sz="2400" b="0" i="1" smtClean="0">
                                              <a:noFill/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400" b="0" i="1" smtClean="0">
                                              <a:noFill/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e>
                                        <m:sup>
                                          <m:r>
                                            <a:rPr lang="en-US" sz="2400" b="0" i="1" smtClean="0">
                                              <a:noFill/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noFill/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5EC1C376-0AD1-4134-98CF-3DE3CDC659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2617626"/>
                <a:ext cx="3327449" cy="105746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758B1491-0CF3-485D-A04E-F30576DA5300}"/>
                  </a:ext>
                </a:extLst>
              </p:cNvPr>
              <p:cNvSpPr/>
              <p:nvPr/>
            </p:nvSpPr>
            <p:spPr>
              <a:xfrm>
                <a:off x="1558691" y="1164391"/>
                <a:ext cx="511550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𝑎𝑠𝑦</m:t>
                      </m:r>
                    </m:oMath>
                  </m:oMathPara>
                </a14:m>
                <a:endParaRPr lang="ru-RU" sz="1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758B1491-0CF3-485D-A04E-F30576DA530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8691" y="1164391"/>
                <a:ext cx="511550" cy="307777"/>
              </a:xfrm>
              <a:prstGeom prst="rect">
                <a:avLst/>
              </a:prstGeom>
              <a:blipFill>
                <a:blip r:embed="rId6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C45D7651-6A1C-414A-B466-880C5A04FD51}"/>
                  </a:ext>
                </a:extLst>
              </p:cNvPr>
              <p:cNvSpPr/>
              <p:nvPr/>
            </p:nvSpPr>
            <p:spPr>
              <a:xfrm>
                <a:off x="1339467" y="2776646"/>
                <a:ext cx="511550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𝑎𝑠𝑦</m:t>
                      </m:r>
                    </m:oMath>
                  </m:oMathPara>
                </a14:m>
                <a:endParaRPr lang="ru-RU" sz="1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C45D7651-6A1C-414A-B466-880C5A04FD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9467" y="2776646"/>
                <a:ext cx="511550" cy="307777"/>
              </a:xfrm>
              <a:prstGeom prst="rect">
                <a:avLst/>
              </a:prstGeom>
              <a:blipFill>
                <a:blip r:embed="rId6"/>
                <a:stretch>
                  <a:fillRect b="-19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5B3E6382-60DD-4D63-90AE-EC74203A5253}"/>
                  </a:ext>
                </a:extLst>
              </p:cNvPr>
              <p:cNvSpPr/>
              <p:nvPr/>
            </p:nvSpPr>
            <p:spPr>
              <a:xfrm>
                <a:off x="6104512" y="1069471"/>
                <a:ext cx="1887504" cy="7861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)=−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5B3E6382-60DD-4D63-90AE-EC74203A52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04512" y="1069471"/>
                <a:ext cx="1887504" cy="78617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AE4702D8-5547-4259-A198-569100709581}"/>
                  </a:ext>
                </a:extLst>
              </p:cNvPr>
              <p:cNvSpPr/>
              <p:nvPr/>
            </p:nvSpPr>
            <p:spPr>
              <a:xfrm>
                <a:off x="4303347" y="2784060"/>
                <a:ext cx="4170244" cy="6501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 ~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 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AE4702D8-5547-4259-A198-56910070958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3347" y="2784060"/>
                <a:ext cx="4170244" cy="650114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21C1890B-6D26-4372-B5FD-4EC3B9F3E315}"/>
                  </a:ext>
                </a:extLst>
              </p:cNvPr>
              <p:cNvSpPr/>
              <p:nvPr/>
            </p:nvSpPr>
            <p:spPr>
              <a:xfrm>
                <a:off x="5103913" y="2711479"/>
                <a:ext cx="511550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𝑎𝑠𝑦</m:t>
                      </m:r>
                    </m:oMath>
                  </m:oMathPara>
                </a14:m>
                <a:endParaRPr lang="ru-RU" sz="1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21C1890B-6D26-4372-B5FD-4EC3B9F3E31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03913" y="2711479"/>
                <a:ext cx="511550" cy="307777"/>
              </a:xfrm>
              <a:prstGeom prst="rect">
                <a:avLst/>
              </a:prstGeom>
              <a:blipFill>
                <a:blip r:embed="rId9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949919F8-8D56-42A1-BE99-C38E7A694561}"/>
                  </a:ext>
                </a:extLst>
              </p:cNvPr>
              <p:cNvSpPr/>
              <p:nvPr/>
            </p:nvSpPr>
            <p:spPr>
              <a:xfrm>
                <a:off x="3232688" y="1280889"/>
                <a:ext cx="1005853" cy="7079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=2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949919F8-8D56-42A1-BE99-C38E7A6945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2688" y="1280889"/>
                <a:ext cx="1005853" cy="70795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Объект 5">
            <a:extLst>
              <a:ext uri="{FF2B5EF4-FFF2-40B4-BE49-F238E27FC236}">
                <a16:creationId xmlns:a16="http://schemas.microsoft.com/office/drawing/2014/main" id="{966797BB-E464-467F-B103-E7BC093AA3A4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914421" cy="45766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Если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31" name="Объект 5">
            <a:extLst>
              <a:ext uri="{FF2B5EF4-FFF2-40B4-BE49-F238E27FC236}">
                <a16:creationId xmlns:a16="http://schemas.microsoft.com/office/drawing/2014/main" id="{C9062C29-926E-4CFD-AC34-50C06BDEADD8}"/>
              </a:ext>
            </a:extLst>
          </p:cNvPr>
          <p:cNvSpPr txBox="1">
            <a:spLocks/>
          </p:cNvSpPr>
          <p:nvPr/>
        </p:nvSpPr>
        <p:spPr>
          <a:xfrm>
            <a:off x="612000" y="2035231"/>
            <a:ext cx="983059" cy="45766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Тогда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0FD883-80F2-4042-9E5E-9B030AA90258}"/>
              </a:ext>
            </a:extLst>
          </p:cNvPr>
          <p:cNvSpPr txBox="1"/>
          <p:nvPr/>
        </p:nvSpPr>
        <p:spPr>
          <a:xfrm>
            <a:off x="2699792" y="2844225"/>
            <a:ext cx="1368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28516A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?  ,  ?</a:t>
            </a:r>
          </a:p>
        </p:txBody>
      </p:sp>
    </p:spTree>
    <p:extLst>
      <p:ext uri="{BB962C8B-B14F-4D97-AF65-F5344CB8AC3E}">
        <p14:creationId xmlns:p14="http://schemas.microsoft.com/office/powerpoint/2010/main" val="2799241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3" name="applause.wav"/>
          </p:stSnd>
        </p:sndAc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+mn-lt"/>
                <a:ea typeface="+mn-ea"/>
                <a:cs typeface="+mn-cs"/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  <a:latin typeface="+mn-lt"/>
                <a:ea typeface="+mn-ea"/>
                <a:cs typeface="+mn-cs"/>
              </a:rPr>
              <a:t>:</a:t>
            </a:r>
            <a:endParaRPr lang="ru-RU" sz="3200" b="1" dirty="0">
              <a:solidFill>
                <a:srgbClr val="28516A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" name="Объект 5"/>
          <p:cNvSpPr txBox="1">
            <a:spLocks/>
          </p:cNvSpPr>
          <p:nvPr/>
        </p:nvSpPr>
        <p:spPr>
          <a:xfrm>
            <a:off x="602706" y="3166797"/>
            <a:ext cx="8352488" cy="364514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endParaRPr lang="ru-RU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BE0E1B8B-86B8-4549-9105-E2E02D1B1839}"/>
                  </a:ext>
                </a:extLst>
              </p:cNvPr>
              <p:cNvSpPr/>
              <p:nvPr/>
            </p:nvSpPr>
            <p:spPr>
              <a:xfrm>
                <a:off x="1259632" y="1280889"/>
                <a:ext cx="1782218" cy="7079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9)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BE0E1B8B-86B8-4549-9105-E2E02D1B183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9632" y="1280889"/>
                <a:ext cx="1782218" cy="70795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EE281C83-B5DE-4394-B2EE-7EEEEFBA0F6E}"/>
                  </a:ext>
                </a:extLst>
              </p:cNvPr>
              <p:cNvSpPr/>
              <p:nvPr/>
            </p:nvSpPr>
            <p:spPr>
              <a:xfrm>
                <a:off x="4470886" y="1073577"/>
                <a:ext cx="1401281" cy="7861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EE281C83-B5DE-4394-B2EE-7EEEEFBA0F6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70886" y="1073577"/>
                <a:ext cx="1401281" cy="78617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F45DAA9D-8559-46B0-A3CD-D7512B2E03FA}"/>
                  </a:ext>
                </a:extLst>
              </p:cNvPr>
              <p:cNvSpPr/>
              <p:nvPr/>
            </p:nvSpPr>
            <p:spPr>
              <a:xfrm>
                <a:off x="1043608" y="2617626"/>
                <a:ext cx="3327449" cy="10574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~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den>
                          </m:f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, 9⋅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en-US" sz="2400" b="0" i="1" smtClean="0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b="0" i="1" smtClean="0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sSup>
                                        <m:sSup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e>
                                        <m:sup>
                                          <m:r>
                                            <a:rPr lang="en-US" sz="2400" b="0" i="1" smtClean="0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F45DAA9D-8559-46B0-A3CD-D7512B2E03F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2617626"/>
                <a:ext cx="3327449" cy="105746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0FEEE544-17ED-44F0-AE5A-6E7EDB4E6AC6}"/>
                  </a:ext>
                </a:extLst>
              </p:cNvPr>
              <p:cNvSpPr/>
              <p:nvPr/>
            </p:nvSpPr>
            <p:spPr>
              <a:xfrm>
                <a:off x="1558691" y="1164391"/>
                <a:ext cx="511550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𝑎𝑠𝑦</m:t>
                      </m:r>
                    </m:oMath>
                  </m:oMathPara>
                </a14:m>
                <a:endParaRPr lang="ru-RU" sz="1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0FEEE544-17ED-44F0-AE5A-6E7EDB4E6A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8691" y="1164391"/>
                <a:ext cx="511550" cy="307777"/>
              </a:xfrm>
              <a:prstGeom prst="rect">
                <a:avLst/>
              </a:prstGeom>
              <a:blipFill>
                <a:blip r:embed="rId6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DE3C0164-4EBE-4451-BF4C-B05495A8F200}"/>
                  </a:ext>
                </a:extLst>
              </p:cNvPr>
              <p:cNvSpPr/>
              <p:nvPr/>
            </p:nvSpPr>
            <p:spPr>
              <a:xfrm>
                <a:off x="1339467" y="2776646"/>
                <a:ext cx="511550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𝑎𝑠𝑦</m:t>
                      </m:r>
                    </m:oMath>
                  </m:oMathPara>
                </a14:m>
                <a:endParaRPr lang="ru-RU" sz="1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DE3C0164-4EBE-4451-BF4C-B05495A8F20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9467" y="2776646"/>
                <a:ext cx="511550" cy="307777"/>
              </a:xfrm>
              <a:prstGeom prst="rect">
                <a:avLst/>
              </a:prstGeom>
              <a:blipFill>
                <a:blip r:embed="rId6"/>
                <a:stretch>
                  <a:fillRect b="-19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3A48BBD1-EA53-4FE4-BC1F-D10C491F13B5}"/>
                  </a:ext>
                </a:extLst>
              </p:cNvPr>
              <p:cNvSpPr/>
              <p:nvPr/>
            </p:nvSpPr>
            <p:spPr>
              <a:xfrm>
                <a:off x="6104512" y="1069471"/>
                <a:ext cx="1887504" cy="7861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)=−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3A48BBD1-EA53-4FE4-BC1F-D10C491F13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04512" y="1069471"/>
                <a:ext cx="1887504" cy="78617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0A1C166E-20C9-4D8D-A543-6FE63F324EE6}"/>
                  </a:ext>
                </a:extLst>
              </p:cNvPr>
              <p:cNvSpPr/>
              <p:nvPr/>
            </p:nvSpPr>
            <p:spPr>
              <a:xfrm>
                <a:off x="4303347" y="2784060"/>
                <a:ext cx="4170244" cy="6501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 ~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 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0A1C166E-20C9-4D8D-A543-6FE63F324EE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3347" y="2784060"/>
                <a:ext cx="4170244" cy="650114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EA5397D1-DF27-4948-A5E8-A068050C0D5B}"/>
                  </a:ext>
                </a:extLst>
              </p:cNvPr>
              <p:cNvSpPr/>
              <p:nvPr/>
            </p:nvSpPr>
            <p:spPr>
              <a:xfrm>
                <a:off x="5103913" y="2711479"/>
                <a:ext cx="511550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𝑎𝑠𝑦</m:t>
                      </m:r>
                    </m:oMath>
                  </m:oMathPara>
                </a14:m>
                <a:endParaRPr lang="ru-RU" sz="1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EA5397D1-DF27-4948-A5E8-A068050C0D5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03913" y="2711479"/>
                <a:ext cx="511550" cy="307777"/>
              </a:xfrm>
              <a:prstGeom prst="rect">
                <a:avLst/>
              </a:prstGeom>
              <a:blipFill>
                <a:blip r:embed="rId9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C26B3E59-7356-4223-B8BE-A3B8F1DA3088}"/>
                  </a:ext>
                </a:extLst>
              </p:cNvPr>
              <p:cNvSpPr/>
              <p:nvPr/>
            </p:nvSpPr>
            <p:spPr>
              <a:xfrm>
                <a:off x="3232688" y="1280889"/>
                <a:ext cx="1005853" cy="7079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=2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C26B3E59-7356-4223-B8BE-A3B8F1DA30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2688" y="1280889"/>
                <a:ext cx="1005853" cy="70795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Объект 5">
            <a:extLst>
              <a:ext uri="{FF2B5EF4-FFF2-40B4-BE49-F238E27FC236}">
                <a16:creationId xmlns:a16="http://schemas.microsoft.com/office/drawing/2014/main" id="{DC7CFE81-EFE3-410F-B06F-BFE7CA4FB1E4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914421" cy="45766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Если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31" name="Объект 5">
            <a:extLst>
              <a:ext uri="{FF2B5EF4-FFF2-40B4-BE49-F238E27FC236}">
                <a16:creationId xmlns:a16="http://schemas.microsoft.com/office/drawing/2014/main" id="{FB02CA49-34E7-442D-B934-53543C4AEC62}"/>
              </a:ext>
            </a:extLst>
          </p:cNvPr>
          <p:cNvSpPr txBox="1">
            <a:spLocks/>
          </p:cNvSpPr>
          <p:nvPr/>
        </p:nvSpPr>
        <p:spPr>
          <a:xfrm>
            <a:off x="612000" y="2035231"/>
            <a:ext cx="983059" cy="45766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Тогда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7593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1" name="applause.wav"/>
          </p:stSnd>
        </p:sndAc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+mn-lt"/>
                <a:ea typeface="+mn-ea"/>
                <a:cs typeface="+mn-cs"/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  <a:latin typeface="+mn-lt"/>
                <a:ea typeface="+mn-ea"/>
                <a:cs typeface="+mn-cs"/>
              </a:rPr>
              <a:t>:</a:t>
            </a:r>
            <a:endParaRPr lang="ru-RU" sz="3200" b="1" dirty="0">
              <a:solidFill>
                <a:srgbClr val="28516A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" name="Объект 5"/>
          <p:cNvSpPr txBox="1">
            <a:spLocks/>
          </p:cNvSpPr>
          <p:nvPr/>
        </p:nvSpPr>
        <p:spPr>
          <a:xfrm>
            <a:off x="602706" y="3166797"/>
            <a:ext cx="8352488" cy="364514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endParaRPr lang="ru-RU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9EF5A946-4917-7C4E-B783-F97A61E63F5D}"/>
                  </a:ext>
                </a:extLst>
              </p:cNvPr>
              <p:cNvSpPr/>
              <p:nvPr/>
            </p:nvSpPr>
            <p:spPr>
              <a:xfrm>
                <a:off x="1259632" y="1280889"/>
                <a:ext cx="1782218" cy="7079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9)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9EF5A946-4917-7C4E-B783-F97A61E63F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9632" y="1280889"/>
                <a:ext cx="1782218" cy="70795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D7F85D26-FDAD-4344-B5C6-81604845AF7E}"/>
                  </a:ext>
                </a:extLst>
              </p:cNvPr>
              <p:cNvSpPr/>
              <p:nvPr/>
            </p:nvSpPr>
            <p:spPr>
              <a:xfrm>
                <a:off x="4470886" y="1073577"/>
                <a:ext cx="1401281" cy="7861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D7F85D26-FDAD-4344-B5C6-81604845AF7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70886" y="1073577"/>
                <a:ext cx="1401281" cy="78617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8F0435CB-1F4A-CD4C-A411-48AE447DE7A6}"/>
                  </a:ext>
                </a:extLst>
              </p:cNvPr>
              <p:cNvSpPr/>
              <p:nvPr/>
            </p:nvSpPr>
            <p:spPr>
              <a:xfrm>
                <a:off x="1043608" y="2617626"/>
                <a:ext cx="3327449" cy="10574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~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den>
                          </m:f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9⋅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sSup>
                                        <m:sSup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e>
                                        <m:sup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8F0435CB-1F4A-CD4C-A411-48AE447DE7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2617626"/>
                <a:ext cx="3327449" cy="105746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161D372C-6862-F943-BD13-D9D9D46B19BE}"/>
                  </a:ext>
                </a:extLst>
              </p:cNvPr>
              <p:cNvSpPr/>
              <p:nvPr/>
            </p:nvSpPr>
            <p:spPr>
              <a:xfrm>
                <a:off x="1558691" y="1164391"/>
                <a:ext cx="511550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𝑎𝑠𝑦</m:t>
                      </m:r>
                    </m:oMath>
                  </m:oMathPara>
                </a14:m>
                <a:endParaRPr lang="ru-RU" sz="1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161D372C-6862-F943-BD13-D9D9D46B19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8691" y="1164391"/>
                <a:ext cx="511550" cy="307777"/>
              </a:xfrm>
              <a:prstGeom prst="rect">
                <a:avLst/>
              </a:prstGeom>
              <a:blipFill>
                <a:blip r:embed="rId6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18C248D0-B78C-8E4F-A33B-AACA2A13B71A}"/>
                  </a:ext>
                </a:extLst>
              </p:cNvPr>
              <p:cNvSpPr/>
              <p:nvPr/>
            </p:nvSpPr>
            <p:spPr>
              <a:xfrm>
                <a:off x="1339467" y="2776646"/>
                <a:ext cx="511550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𝑎𝑠𝑦</m:t>
                      </m:r>
                    </m:oMath>
                  </m:oMathPara>
                </a14:m>
                <a:endParaRPr lang="ru-RU" sz="1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18C248D0-B78C-8E4F-A33B-AACA2A13B71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9467" y="2776646"/>
                <a:ext cx="511550" cy="307777"/>
              </a:xfrm>
              <a:prstGeom prst="rect">
                <a:avLst/>
              </a:prstGeom>
              <a:blipFill>
                <a:blip r:embed="rId6"/>
                <a:stretch>
                  <a:fillRect b="-19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DBC4950A-E85A-BD4F-BF3F-2E9B18444B62}"/>
                  </a:ext>
                </a:extLst>
              </p:cNvPr>
              <p:cNvSpPr/>
              <p:nvPr/>
            </p:nvSpPr>
            <p:spPr>
              <a:xfrm>
                <a:off x="6104512" y="1069471"/>
                <a:ext cx="1887504" cy="7861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)=−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DBC4950A-E85A-BD4F-BF3F-2E9B18444B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04512" y="1069471"/>
                <a:ext cx="1887504" cy="78617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CF0B378D-0C82-8148-B108-FA1C54FE13AE}"/>
                  </a:ext>
                </a:extLst>
              </p:cNvPr>
              <p:cNvSpPr/>
              <p:nvPr/>
            </p:nvSpPr>
            <p:spPr>
              <a:xfrm>
                <a:off x="4303347" y="2784060"/>
                <a:ext cx="4170244" cy="6501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 ~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 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CF0B378D-0C82-8148-B108-FA1C54FE13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3347" y="2784060"/>
                <a:ext cx="4170244" cy="650114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487E25DB-DA0D-BD46-A15E-57FFBB403F49}"/>
                  </a:ext>
                </a:extLst>
              </p:cNvPr>
              <p:cNvSpPr/>
              <p:nvPr/>
            </p:nvSpPr>
            <p:spPr>
              <a:xfrm>
                <a:off x="5103913" y="2711479"/>
                <a:ext cx="511550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𝑎𝑠𝑦</m:t>
                      </m:r>
                    </m:oMath>
                  </m:oMathPara>
                </a14:m>
                <a:endParaRPr lang="ru-RU" sz="1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487E25DB-DA0D-BD46-A15E-57FFBB403F4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03913" y="2711479"/>
                <a:ext cx="511550" cy="307777"/>
              </a:xfrm>
              <a:prstGeom prst="rect">
                <a:avLst/>
              </a:prstGeom>
              <a:blipFill>
                <a:blip r:embed="rId9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962B219D-FDA6-3348-AABB-F3762A13D015}"/>
                  </a:ext>
                </a:extLst>
              </p:cNvPr>
              <p:cNvSpPr/>
              <p:nvPr/>
            </p:nvSpPr>
            <p:spPr>
              <a:xfrm>
                <a:off x="3232688" y="1280889"/>
                <a:ext cx="1005853" cy="7079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=2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962B219D-FDA6-3348-AABB-F3762A13D01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2688" y="1280889"/>
                <a:ext cx="1005853" cy="70795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Объект 5">
            <a:extLst>
              <a:ext uri="{FF2B5EF4-FFF2-40B4-BE49-F238E27FC236}">
                <a16:creationId xmlns:a16="http://schemas.microsoft.com/office/drawing/2014/main" id="{8DB9BB4C-65FE-4883-A61E-DB0CE0B4590C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914421" cy="45766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Если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0" name="Объект 5">
            <a:extLst>
              <a:ext uri="{FF2B5EF4-FFF2-40B4-BE49-F238E27FC236}">
                <a16:creationId xmlns:a16="http://schemas.microsoft.com/office/drawing/2014/main" id="{97D4D77C-FAFA-4137-9109-D784E1F62B31}"/>
              </a:ext>
            </a:extLst>
          </p:cNvPr>
          <p:cNvSpPr txBox="1">
            <a:spLocks/>
          </p:cNvSpPr>
          <p:nvPr/>
        </p:nvSpPr>
        <p:spPr>
          <a:xfrm>
            <a:off x="612000" y="2035231"/>
            <a:ext cx="983059" cy="45766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Тогда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5" name="Rectangle">
            <a:extLst>
              <a:ext uri="{FF2B5EF4-FFF2-40B4-BE49-F238E27FC236}">
                <a16:creationId xmlns:a16="http://schemas.microsoft.com/office/drawing/2014/main" id="{8E8C695D-BC10-4038-962B-F5E805EA1D7B}"/>
              </a:ext>
            </a:extLst>
          </p:cNvPr>
          <p:cNvSpPr/>
          <p:nvPr/>
        </p:nvSpPr>
        <p:spPr>
          <a:xfrm>
            <a:off x="913892" y="4077072"/>
            <a:ext cx="7384633" cy="1523321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p:sp>
        <p:nvSpPr>
          <p:cNvPr id="28" name="Shape">
            <a:extLst>
              <a:ext uri="{FF2B5EF4-FFF2-40B4-BE49-F238E27FC236}">
                <a16:creationId xmlns:a16="http://schemas.microsoft.com/office/drawing/2014/main" id="{20DC7E34-7BD6-46A4-B534-6508E13F42E7}"/>
              </a:ext>
            </a:extLst>
          </p:cNvPr>
          <p:cNvSpPr/>
          <p:nvPr/>
        </p:nvSpPr>
        <p:spPr>
          <a:xfrm>
            <a:off x="1097725" y="4329291"/>
            <a:ext cx="290687" cy="290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8" y="0"/>
                </a:moveTo>
                <a:cubicBezTo>
                  <a:pt x="7320" y="0"/>
                  <a:pt x="4802" y="1006"/>
                  <a:pt x="2881" y="3017"/>
                </a:cubicBezTo>
                <a:cubicBezTo>
                  <a:pt x="-961" y="7038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8"/>
                  <a:pt x="16797" y="3017"/>
                </a:cubicBezTo>
                <a:cubicBezTo>
                  <a:pt x="14876" y="1006"/>
                  <a:pt x="12356" y="0"/>
                  <a:pt x="9838" y="0"/>
                </a:cubicBezTo>
                <a:close/>
                <a:moveTo>
                  <a:pt x="9687" y="3523"/>
                </a:moveTo>
                <a:lnTo>
                  <a:pt x="9991" y="3523"/>
                </a:lnTo>
                <a:cubicBezTo>
                  <a:pt x="10387" y="3523"/>
                  <a:pt x="10625" y="3523"/>
                  <a:pt x="10783" y="3592"/>
                </a:cubicBezTo>
                <a:cubicBezTo>
                  <a:pt x="11012" y="3679"/>
                  <a:pt x="11192" y="3868"/>
                  <a:pt x="11275" y="4107"/>
                </a:cubicBezTo>
                <a:cubicBezTo>
                  <a:pt x="11341" y="4273"/>
                  <a:pt x="11341" y="4521"/>
                  <a:pt x="11341" y="4936"/>
                </a:cubicBezTo>
                <a:lnTo>
                  <a:pt x="11341" y="11306"/>
                </a:lnTo>
                <a:cubicBezTo>
                  <a:pt x="11341" y="11721"/>
                  <a:pt x="11341" y="11969"/>
                  <a:pt x="11275" y="12135"/>
                </a:cubicBezTo>
                <a:cubicBezTo>
                  <a:pt x="11192" y="12374"/>
                  <a:pt x="11012" y="12561"/>
                  <a:pt x="10783" y="12648"/>
                </a:cubicBezTo>
                <a:cubicBezTo>
                  <a:pt x="10625" y="12717"/>
                  <a:pt x="10387" y="12717"/>
                  <a:pt x="9991" y="12717"/>
                </a:cubicBezTo>
                <a:lnTo>
                  <a:pt x="9687" y="12717"/>
                </a:lnTo>
                <a:cubicBezTo>
                  <a:pt x="9291" y="12717"/>
                  <a:pt x="9053" y="12717"/>
                  <a:pt x="8895" y="12648"/>
                </a:cubicBezTo>
                <a:cubicBezTo>
                  <a:pt x="8666" y="12561"/>
                  <a:pt x="8486" y="12374"/>
                  <a:pt x="8403" y="12135"/>
                </a:cubicBezTo>
                <a:cubicBezTo>
                  <a:pt x="8337" y="11969"/>
                  <a:pt x="8337" y="11721"/>
                  <a:pt x="8337" y="11306"/>
                </a:cubicBezTo>
                <a:lnTo>
                  <a:pt x="8337" y="4936"/>
                </a:lnTo>
                <a:cubicBezTo>
                  <a:pt x="8337" y="4521"/>
                  <a:pt x="8337" y="4273"/>
                  <a:pt x="8403" y="4107"/>
                </a:cubicBezTo>
                <a:cubicBezTo>
                  <a:pt x="8486" y="3868"/>
                  <a:pt x="8666" y="3679"/>
                  <a:pt x="8895" y="3592"/>
                </a:cubicBezTo>
                <a:cubicBezTo>
                  <a:pt x="9053" y="3523"/>
                  <a:pt x="9291" y="3523"/>
                  <a:pt x="9687" y="3523"/>
                </a:cubicBezTo>
                <a:close/>
                <a:moveTo>
                  <a:pt x="9687" y="13919"/>
                </a:moveTo>
                <a:lnTo>
                  <a:pt x="9991" y="13919"/>
                </a:lnTo>
                <a:cubicBezTo>
                  <a:pt x="10387" y="13919"/>
                  <a:pt x="10625" y="13919"/>
                  <a:pt x="10783" y="13988"/>
                </a:cubicBezTo>
                <a:cubicBezTo>
                  <a:pt x="11012" y="14075"/>
                  <a:pt x="11192" y="14264"/>
                  <a:pt x="11275" y="14503"/>
                </a:cubicBezTo>
                <a:cubicBezTo>
                  <a:pt x="11341" y="14668"/>
                  <a:pt x="11341" y="14917"/>
                  <a:pt x="11341" y="15331"/>
                </a:cubicBezTo>
                <a:lnTo>
                  <a:pt x="11341" y="15660"/>
                </a:lnTo>
                <a:cubicBezTo>
                  <a:pt x="11341" y="16074"/>
                  <a:pt x="11341" y="16323"/>
                  <a:pt x="11275" y="16489"/>
                </a:cubicBezTo>
                <a:cubicBezTo>
                  <a:pt x="11192" y="16728"/>
                  <a:pt x="11012" y="16915"/>
                  <a:pt x="10783" y="17002"/>
                </a:cubicBezTo>
                <a:cubicBezTo>
                  <a:pt x="10625" y="17071"/>
                  <a:pt x="10387" y="17072"/>
                  <a:pt x="9991" y="17072"/>
                </a:cubicBezTo>
                <a:lnTo>
                  <a:pt x="9687" y="17072"/>
                </a:lnTo>
                <a:cubicBezTo>
                  <a:pt x="9291" y="17072"/>
                  <a:pt x="9053" y="17071"/>
                  <a:pt x="8895" y="17002"/>
                </a:cubicBezTo>
                <a:cubicBezTo>
                  <a:pt x="8666" y="16915"/>
                  <a:pt x="8486" y="16728"/>
                  <a:pt x="8403" y="16489"/>
                </a:cubicBezTo>
                <a:cubicBezTo>
                  <a:pt x="8337" y="16323"/>
                  <a:pt x="8337" y="16074"/>
                  <a:pt x="8337" y="15660"/>
                </a:cubicBezTo>
                <a:lnTo>
                  <a:pt x="8337" y="15331"/>
                </a:lnTo>
                <a:cubicBezTo>
                  <a:pt x="8337" y="14917"/>
                  <a:pt x="8337" y="14668"/>
                  <a:pt x="8403" y="14503"/>
                </a:cubicBezTo>
                <a:cubicBezTo>
                  <a:pt x="8486" y="14264"/>
                  <a:pt x="8666" y="14075"/>
                  <a:pt x="8895" y="13988"/>
                </a:cubicBezTo>
                <a:cubicBezTo>
                  <a:pt x="9053" y="13919"/>
                  <a:pt x="9291" y="13919"/>
                  <a:pt x="9687" y="13919"/>
                </a:cubicBezTo>
                <a:close/>
              </a:path>
            </a:pathLst>
          </a:custGeom>
          <a:solidFill>
            <a:schemeClr val="accent2"/>
          </a:solidFill>
          <a:ln w="3175">
            <a:miter lim="400000"/>
          </a:ln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1873B1-639C-4F4A-9673-FB8ECBAE3DA3}"/>
              </a:ext>
            </a:extLst>
          </p:cNvPr>
          <p:cNvSpPr txBox="1"/>
          <p:nvPr/>
        </p:nvSpPr>
        <p:spPr>
          <a:xfrm>
            <a:off x="1443320" y="4223687"/>
            <a:ext cx="69451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C0504D"/>
                </a:solidFill>
                <a:latin typeface="Myriad Pro" panose="020B0503030403020204" pitchFamily="34" charset="0"/>
              </a:rPr>
              <a:t>Важно понимать</a:t>
            </a:r>
            <a:r>
              <a:rPr lang="en-US" sz="2400" dirty="0">
                <a:solidFill>
                  <a:srgbClr val="C0504D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C0504D"/>
                </a:solidFill>
                <a:latin typeface="Myriad Pro" panose="020B0503030403020204" pitchFamily="34" charset="0"/>
              </a:rPr>
              <a:t> что дельта-метод приближает распределение в окрестности математического ожидания</a:t>
            </a:r>
          </a:p>
        </p:txBody>
      </p:sp>
    </p:spTree>
    <p:extLst>
      <p:ext uri="{BB962C8B-B14F-4D97-AF65-F5344CB8AC3E}">
        <p14:creationId xmlns:p14="http://schemas.microsoft.com/office/powerpoint/2010/main" val="876324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1" name="applause.wav"/>
          </p:stSnd>
        </p:sndAc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+mn-lt"/>
                <a:ea typeface="+mn-ea"/>
                <a:cs typeface="+mn-cs"/>
              </a:rPr>
              <a:t>Двумерный дельта-метод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E5037E54-BBB3-4E2A-A563-9D7C582BF498}"/>
                  </a:ext>
                </a:extLst>
              </p:cNvPr>
              <p:cNvSpPr/>
              <p:nvPr/>
            </p:nvSpPr>
            <p:spPr>
              <a:xfrm>
                <a:off x="705388" y="2304000"/>
                <a:ext cx="545078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дифференцируемая функция</a:t>
                </a: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E5037E54-BBB3-4E2A-A563-9D7C582BF4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388" y="2304000"/>
                <a:ext cx="5450788" cy="461665"/>
              </a:xfrm>
              <a:prstGeom prst="rect">
                <a:avLst/>
              </a:prstGeom>
              <a:blipFill>
                <a:blip r:embed="rId3"/>
                <a:stretch>
                  <a:fillRect l="-336" t="-9211" r="-895" b="-3026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Объект 5">
            <a:extLst>
              <a:ext uri="{FF2B5EF4-FFF2-40B4-BE49-F238E27FC236}">
                <a16:creationId xmlns:a16="http://schemas.microsoft.com/office/drawing/2014/main" id="{E5D51DD9-05B7-458E-9440-57D0EB801E57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914421" cy="45766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Если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B02A326-118B-4246-B548-94685215919A}"/>
              </a:ext>
            </a:extLst>
          </p:cNvPr>
          <p:cNvGrpSpPr/>
          <p:nvPr/>
        </p:nvGrpSpPr>
        <p:grpSpPr>
          <a:xfrm>
            <a:off x="624025" y="1124744"/>
            <a:ext cx="5820183" cy="933332"/>
            <a:chOff x="1331640" y="1124744"/>
            <a:chExt cx="5820183" cy="93333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Прямоугольник 12">
                  <a:extLst>
                    <a:ext uri="{FF2B5EF4-FFF2-40B4-BE49-F238E27FC236}">
                      <a16:creationId xmlns:a16="http://schemas.microsoft.com/office/drawing/2014/main" id="{0E417F3B-4468-4A7F-BF44-8693761341EE}"/>
                    </a:ext>
                  </a:extLst>
                </p:cNvPr>
                <p:cNvSpPr/>
                <p:nvPr/>
              </p:nvSpPr>
              <p:spPr>
                <a:xfrm>
                  <a:off x="1331640" y="1124744"/>
                  <a:ext cx="5820183" cy="933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ctrlPr>
                              <a:rPr lang="ru-RU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eqArr>
                          </m:e>
                        </m:d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~  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eqArr>
                                  <m:eqArrPr>
                                    <m:ctrlPr>
                                      <a:rPr lang="ru-RU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ru-RU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sSub>
                                      <m:sSubPr>
                                        <m:ctrlP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  <m:sub>
                                        <m: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  <m:e>
                                    <m:sSub>
                                      <m:sSubPr>
                                        <m:ctrlP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  <m:sub>
                                        <m: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eqArr>
                              </m:e>
                            </m:d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,  </m:t>
                            </m:r>
                            <m:d>
                              <m:dPr>
                                <m:ctrlP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ru-RU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Sup>
                                        <m:sSubSup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𝜎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11</m:t>
                                          </m:r>
                                        </m:sub>
                                        <m:sup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bSup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𝜎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12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𝜎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12</m:t>
                                          </m:r>
                                        </m:sub>
                                      </m:sSub>
                                    </m:e>
                                    <m:e>
                                      <m:sSubSup>
                                        <m:sSubSupPr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𝜎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22</m:t>
                                          </m:r>
                                        </m:sub>
                                        <m:sup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bSup>
                                    </m:e>
                                  </m:mr>
                                </m:m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d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3" name="Прямоугольник 12">
                  <a:extLst>
                    <a:ext uri="{FF2B5EF4-FFF2-40B4-BE49-F238E27FC236}">
                      <a16:creationId xmlns:a16="http://schemas.microsoft.com/office/drawing/2014/main" id="{0E417F3B-4468-4A7F-BF44-8693761341E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31640" y="1124744"/>
                  <a:ext cx="5820183" cy="933332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Прямоугольник 13">
                  <a:extLst>
                    <a:ext uri="{FF2B5EF4-FFF2-40B4-BE49-F238E27FC236}">
                      <a16:creationId xmlns:a16="http://schemas.microsoft.com/office/drawing/2014/main" id="{30CC9760-4D12-47E1-B8A6-35E1FD41F8E5}"/>
                    </a:ext>
                  </a:extLst>
                </p:cNvPr>
                <p:cNvSpPr/>
                <p:nvPr/>
              </p:nvSpPr>
              <p:spPr>
                <a:xfrm>
                  <a:off x="2870739" y="1346889"/>
                  <a:ext cx="511550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𝑎𝑠𝑦</m:t>
                        </m:r>
                      </m:oMath>
                    </m:oMathPara>
                  </a14:m>
                  <a:endParaRPr lang="ru-RU" sz="1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4" name="Прямоугольник 13">
                  <a:extLst>
                    <a:ext uri="{FF2B5EF4-FFF2-40B4-BE49-F238E27FC236}">
                      <a16:creationId xmlns:a16="http://schemas.microsoft.com/office/drawing/2014/main" id="{30CC9760-4D12-47E1-B8A6-35E1FD41F8E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70739" y="1346889"/>
                  <a:ext cx="511550" cy="307777"/>
                </a:xfrm>
                <a:prstGeom prst="rect">
                  <a:avLst/>
                </a:prstGeom>
                <a:blipFill>
                  <a:blip r:embed="rId5"/>
                  <a:stretch>
                    <a:fillRect b="-4000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3672812C-4039-4242-9BDB-C512A738D47A}"/>
                  </a:ext>
                </a:extLst>
              </p:cNvPr>
              <p:cNvSpPr/>
              <p:nvPr/>
            </p:nvSpPr>
            <p:spPr>
              <a:xfrm>
                <a:off x="6739641" y="1379230"/>
                <a:ext cx="1720791" cy="47711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 ~ 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US" sz="2400" b="0" i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</m:acc>
                      <m:r>
                        <a:rPr lang="en-US" sz="2400" b="0" i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3672812C-4039-4242-9BDB-C512A738D47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9641" y="1379230"/>
                <a:ext cx="1720791" cy="477118"/>
              </a:xfrm>
              <a:prstGeom prst="rect">
                <a:avLst/>
              </a:prstGeom>
              <a:blipFill>
                <a:blip r:embed="rId6"/>
                <a:stretch>
                  <a:fillRect t="-3797" r="-11702" b="-1645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F1126D62-896B-4B1F-A4FF-98B9E87E25E3}"/>
                  </a:ext>
                </a:extLst>
              </p:cNvPr>
              <p:cNvSpPr/>
              <p:nvPr/>
            </p:nvSpPr>
            <p:spPr>
              <a:xfrm>
                <a:off x="7008512" y="1244024"/>
                <a:ext cx="511550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𝑎𝑠𝑦</m:t>
                      </m:r>
                    </m:oMath>
                  </m:oMathPara>
                </a14:m>
                <a:endParaRPr lang="ru-RU" sz="1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F1126D62-896B-4B1F-A4FF-98B9E87E25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8512" y="1244024"/>
                <a:ext cx="511550" cy="307777"/>
              </a:xfrm>
              <a:prstGeom prst="rect">
                <a:avLst/>
              </a:prstGeom>
              <a:blipFill>
                <a:blip r:embed="rId7"/>
                <a:stretch>
                  <a:fillRect b="-19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88938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vert="horz" wrap="square" lIns="91440" tIns="45720" rIns="0" bIns="0" rtlCol="0" anchor="t">
            <a:noAutofit/>
          </a:bodyPr>
          <a:lstStyle/>
          <a:p>
            <a:pPr algn="l"/>
            <a:r>
              <a:rPr lang="ru-RU" sz="3200" b="1" dirty="0">
                <a:solidFill>
                  <a:srgbClr val="28516A"/>
                </a:solidFill>
                <a:latin typeface="+mn-lt"/>
                <a:ea typeface="+mn-ea"/>
                <a:cs typeface="+mn-cs"/>
              </a:rPr>
              <a:t>Двумерный дельта-метод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D7F85D26-FDAD-4344-B5C6-81604845AF7E}"/>
                  </a:ext>
                </a:extLst>
              </p:cNvPr>
              <p:cNvSpPr/>
              <p:nvPr/>
            </p:nvSpPr>
            <p:spPr>
              <a:xfrm>
                <a:off x="705388" y="2304000"/>
                <a:ext cx="545078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–</a:t>
                </a:r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дифференцируемая функция</a:t>
                </a: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D7F85D26-FDAD-4344-B5C6-81604845AF7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388" y="2304000"/>
                <a:ext cx="5450788" cy="461665"/>
              </a:xfrm>
              <a:prstGeom prst="rect">
                <a:avLst/>
              </a:prstGeom>
              <a:blipFill>
                <a:blip r:embed="rId3"/>
                <a:stretch>
                  <a:fillRect l="-336" t="-9211" r="-895" b="-3026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8F0435CB-1F4A-CD4C-A411-48AE447DE7A6}"/>
                  </a:ext>
                </a:extLst>
              </p:cNvPr>
              <p:cNvSpPr/>
              <p:nvPr/>
            </p:nvSpPr>
            <p:spPr>
              <a:xfrm>
                <a:off x="1296000" y="3531171"/>
                <a:ext cx="3839704" cy="5227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 ~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∇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Σ</m:t>
                              </m:r>
                            </m:e>
                          </m:acc>
                          <m: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∇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8F0435CB-1F4A-CD4C-A411-48AE447DE7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000" y="3531171"/>
                <a:ext cx="3839704" cy="52270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18C248D0-B78C-8E4F-A33B-AACA2A13B71A}"/>
                  </a:ext>
                </a:extLst>
              </p:cNvPr>
              <p:cNvSpPr/>
              <p:nvPr/>
            </p:nvSpPr>
            <p:spPr>
              <a:xfrm>
                <a:off x="2116234" y="3526971"/>
                <a:ext cx="511550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𝑎𝑠𝑦</m:t>
                      </m:r>
                    </m:oMath>
                  </m:oMathPara>
                </a14:m>
                <a:endParaRPr lang="ru-RU" sz="1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18C248D0-B78C-8E4F-A33B-AACA2A13B71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16234" y="3526971"/>
                <a:ext cx="511550" cy="307777"/>
              </a:xfrm>
              <a:prstGeom prst="rect">
                <a:avLst/>
              </a:prstGeom>
              <a:blipFill>
                <a:blip r:embed="rId5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0622F291-F79D-954B-8FDD-104DF430ACDE}"/>
                  </a:ext>
                </a:extLst>
              </p:cNvPr>
              <p:cNvSpPr/>
              <p:nvPr/>
            </p:nvSpPr>
            <p:spPr>
              <a:xfrm>
                <a:off x="1331640" y="4391550"/>
                <a:ext cx="1935402" cy="184576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num>
                                <m:den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0622F291-F79D-954B-8FDD-104DF430AC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1640" y="4391550"/>
                <a:ext cx="1935402" cy="184576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Объект 5">
            <a:extLst>
              <a:ext uri="{FF2B5EF4-FFF2-40B4-BE49-F238E27FC236}">
                <a16:creationId xmlns:a16="http://schemas.microsoft.com/office/drawing/2014/main" id="{5AF48029-4860-D848-9D7D-3C296CC26F54}"/>
              </a:ext>
            </a:extLst>
          </p:cNvPr>
          <p:cNvSpPr txBox="1">
            <a:spLocks/>
          </p:cNvSpPr>
          <p:nvPr/>
        </p:nvSpPr>
        <p:spPr>
          <a:xfrm>
            <a:off x="611999" y="4435795"/>
            <a:ext cx="983059" cy="45766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Где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995786EC-9043-1D43-BA09-CB2D89E898B7}"/>
                  </a:ext>
                </a:extLst>
              </p:cNvPr>
              <p:cNvSpPr/>
              <p:nvPr/>
            </p:nvSpPr>
            <p:spPr>
              <a:xfrm>
                <a:off x="4108657" y="4389010"/>
                <a:ext cx="2445348" cy="184576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∇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acc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num>
                                <m:den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den>
                              </m:f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e>
                              <m:f>
                                <m:f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num>
                                <m:den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</m:d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995786EC-9043-1D43-BA09-CB2D89E898B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8657" y="4389010"/>
                <a:ext cx="2445348" cy="184576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Объект 5">
            <a:extLst>
              <a:ext uri="{FF2B5EF4-FFF2-40B4-BE49-F238E27FC236}">
                <a16:creationId xmlns:a16="http://schemas.microsoft.com/office/drawing/2014/main" id="{0CB4367C-6D15-43A9-A768-ABCFE6A13D29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914421" cy="45766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Если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18" name="Объект 5">
            <a:extLst>
              <a:ext uri="{FF2B5EF4-FFF2-40B4-BE49-F238E27FC236}">
                <a16:creationId xmlns:a16="http://schemas.microsoft.com/office/drawing/2014/main" id="{A4BF90AA-5E2D-4A86-AACD-E540749A30C9}"/>
              </a:ext>
            </a:extLst>
          </p:cNvPr>
          <p:cNvSpPr txBox="1">
            <a:spLocks/>
          </p:cNvSpPr>
          <p:nvPr/>
        </p:nvSpPr>
        <p:spPr>
          <a:xfrm>
            <a:off x="612000" y="3068960"/>
            <a:ext cx="983059" cy="45766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</a:rPr>
              <a:t>Тогда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BE0D2E78-10C6-490C-9D9F-47AA613A7172}"/>
              </a:ext>
            </a:extLst>
          </p:cNvPr>
          <p:cNvGrpSpPr/>
          <p:nvPr/>
        </p:nvGrpSpPr>
        <p:grpSpPr>
          <a:xfrm>
            <a:off x="624025" y="1124744"/>
            <a:ext cx="5820183" cy="933332"/>
            <a:chOff x="1331640" y="1124744"/>
            <a:chExt cx="5820183" cy="93333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Прямоугольник 18">
                  <a:extLst>
                    <a:ext uri="{FF2B5EF4-FFF2-40B4-BE49-F238E27FC236}">
                      <a16:creationId xmlns:a16="http://schemas.microsoft.com/office/drawing/2014/main" id="{142D1837-077F-4924-B22A-D7D9805D3AE7}"/>
                    </a:ext>
                  </a:extLst>
                </p:cNvPr>
                <p:cNvSpPr/>
                <p:nvPr/>
              </p:nvSpPr>
              <p:spPr>
                <a:xfrm>
                  <a:off x="1331640" y="1124744"/>
                  <a:ext cx="5820183" cy="933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ctrlPr>
                              <a:rPr lang="ru-RU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eqArr>
                          </m:e>
                        </m:d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~  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eqArr>
                                  <m:eqArrPr>
                                    <m:ctrlPr>
                                      <a:rPr lang="ru-RU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ru-RU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sSub>
                                      <m:sSubPr>
                                        <m:ctrlP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  <m:sub>
                                        <m: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  <m:e>
                                    <m:sSub>
                                      <m:sSubPr>
                                        <m:ctrlP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  <m:sub>
                                        <m:r>
                                          <a:rPr lang="en-US" sz="2400" b="0" i="1" smtClean="0">
                                            <a:solidFill>
                                              <a:srgbClr val="28516A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eqArr>
                              </m:e>
                            </m:d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,  </m:t>
                            </m:r>
                            <m:d>
                              <m:dPr>
                                <m:ctrlP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ru-RU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ru-RU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Sup>
                                        <m:sSubSup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𝜎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11</m:t>
                                          </m:r>
                                        </m:sub>
                                        <m:sup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bSup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𝜎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12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𝜎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12</m:t>
                                          </m:r>
                                        </m:sub>
                                      </m:sSub>
                                    </m:e>
                                    <m:e>
                                      <m:sSubSup>
                                        <m:sSubSupPr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2400" b="0" i="1" smtClean="0">
                                                  <a:solidFill>
                                                    <a:srgbClr val="28516A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𝜎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22</m:t>
                                          </m:r>
                                        </m:sub>
                                        <m:sup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bSup>
                                    </m:e>
                                  </m:mr>
                                </m:m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d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9" name="Прямоугольник 18">
                  <a:extLst>
                    <a:ext uri="{FF2B5EF4-FFF2-40B4-BE49-F238E27FC236}">
                      <a16:creationId xmlns:a16="http://schemas.microsoft.com/office/drawing/2014/main" id="{142D1837-077F-4924-B22A-D7D9805D3AE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31640" y="1124744"/>
                  <a:ext cx="5820183" cy="933332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Прямоугольник 19">
                  <a:extLst>
                    <a:ext uri="{FF2B5EF4-FFF2-40B4-BE49-F238E27FC236}">
                      <a16:creationId xmlns:a16="http://schemas.microsoft.com/office/drawing/2014/main" id="{8424BF66-6D69-4FB1-A138-0008B337138F}"/>
                    </a:ext>
                  </a:extLst>
                </p:cNvPr>
                <p:cNvSpPr/>
                <p:nvPr/>
              </p:nvSpPr>
              <p:spPr>
                <a:xfrm>
                  <a:off x="2870739" y="1346889"/>
                  <a:ext cx="511550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𝑎𝑠𝑦</m:t>
                        </m:r>
                      </m:oMath>
                    </m:oMathPara>
                  </a14:m>
                  <a:endParaRPr lang="ru-RU" sz="1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20" name="Прямоугольник 19">
                  <a:extLst>
                    <a:ext uri="{FF2B5EF4-FFF2-40B4-BE49-F238E27FC236}">
                      <a16:creationId xmlns:a16="http://schemas.microsoft.com/office/drawing/2014/main" id="{8424BF66-6D69-4FB1-A138-0008B337138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70739" y="1346889"/>
                  <a:ext cx="511550" cy="307777"/>
                </a:xfrm>
                <a:prstGeom prst="rect">
                  <a:avLst/>
                </a:prstGeom>
                <a:blipFill>
                  <a:blip r:embed="rId5"/>
                  <a:stretch>
                    <a:fillRect b="-4000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C7AD31DB-B1C3-48DD-AA25-17503DB532C1}"/>
                  </a:ext>
                </a:extLst>
              </p:cNvPr>
              <p:cNvSpPr/>
              <p:nvPr/>
            </p:nvSpPr>
            <p:spPr>
              <a:xfrm>
                <a:off x="6739641" y="1379230"/>
                <a:ext cx="1720791" cy="47711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 ~ 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US" sz="2400" b="0" i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</m:acc>
                      <m:r>
                        <a:rPr lang="en-US" sz="2400" b="0" i="0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C7AD31DB-B1C3-48DD-AA25-17503DB532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9641" y="1379230"/>
                <a:ext cx="1720791" cy="477118"/>
              </a:xfrm>
              <a:prstGeom prst="rect">
                <a:avLst/>
              </a:prstGeom>
              <a:blipFill>
                <a:blip r:embed="rId9"/>
                <a:stretch>
                  <a:fillRect t="-3797" r="-11702" b="-1645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7163D683-B981-4A7D-8D69-4D7849A471AB}"/>
                  </a:ext>
                </a:extLst>
              </p:cNvPr>
              <p:cNvSpPr/>
              <p:nvPr/>
            </p:nvSpPr>
            <p:spPr>
              <a:xfrm>
                <a:off x="7008512" y="1244024"/>
                <a:ext cx="511550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𝑎𝑠𝑦</m:t>
                      </m:r>
                    </m:oMath>
                  </m:oMathPara>
                </a14:m>
                <a:endParaRPr lang="ru-RU" sz="1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7163D683-B981-4A7D-8D69-4D7849A471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8512" y="1244024"/>
                <a:ext cx="511550" cy="307777"/>
              </a:xfrm>
              <a:prstGeom prst="rect">
                <a:avLst/>
              </a:prstGeom>
              <a:blipFill>
                <a:blip r:embed="rId10"/>
                <a:stretch>
                  <a:fillRect b="-19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14799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5" name="applause.wav"/>
          </p:stSnd>
        </p:sndAc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Пример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77CF1559-AE1B-4F4C-BC72-0E3AC74368E8}"/>
                  </a:ext>
                </a:extLst>
              </p:cNvPr>
              <p:cNvSpPr/>
              <p:nvPr/>
            </p:nvSpPr>
            <p:spPr>
              <a:xfrm>
                <a:off x="612000" y="692696"/>
                <a:ext cx="3712618" cy="829843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ru-RU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~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eqArr>
                                <m:eqArrPr>
                                  <m:ctrlPr>
                                    <a:rPr lang="ru-RU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ru-RU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eqAr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d>
                            <m:d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ru-RU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8</m:t>
                                    </m:r>
                                  </m: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e>
                                    <m:r>
                                      <a:rPr lang="en-US" sz="240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e>
                                </m:mr>
                              </m:m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77CF1559-AE1B-4F4C-BC72-0E3AC74368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3712618" cy="82984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67BB13AF-3A02-4671-828A-E5FF7B73131B}"/>
                  </a:ext>
                </a:extLst>
              </p:cNvPr>
              <p:cNvSpPr/>
              <p:nvPr/>
            </p:nvSpPr>
            <p:spPr>
              <a:xfrm>
                <a:off x="6012000" y="720000"/>
                <a:ext cx="1819922" cy="727571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67BB13AF-3A02-4671-828A-E5FF7B7313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2000" y="720000"/>
                <a:ext cx="1819922" cy="72757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DD85022C-44EB-4144-866F-C2D622E07E1D}"/>
                  </a:ext>
                </a:extLst>
              </p:cNvPr>
              <p:cNvSpPr/>
              <p:nvPr/>
            </p:nvSpPr>
            <p:spPr>
              <a:xfrm>
                <a:off x="4572000" y="777066"/>
                <a:ext cx="1189493" cy="653128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DD85022C-44EB-4144-866F-C2D622E07E1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777066"/>
                <a:ext cx="1189493" cy="65312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1996EE8D-C4D4-4B5F-85A2-538EA2C0753C}"/>
                  </a:ext>
                </a:extLst>
              </p:cNvPr>
              <p:cNvSpPr/>
              <p:nvPr/>
            </p:nvSpPr>
            <p:spPr>
              <a:xfrm>
                <a:off x="1396154" y="764704"/>
                <a:ext cx="511550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𝑎𝑠𝑦</m:t>
                      </m:r>
                    </m:oMath>
                  </m:oMathPara>
                </a14:m>
                <a:endParaRPr lang="ru-RU" sz="1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1996EE8D-C4D4-4B5F-85A2-538EA2C0753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6154" y="764704"/>
                <a:ext cx="511550" cy="307777"/>
              </a:xfrm>
              <a:prstGeom prst="rect">
                <a:avLst/>
              </a:prstGeom>
              <a:blipFill>
                <a:blip r:embed="rId7"/>
                <a:stretch>
                  <a:fillRect b="-19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42685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1">
            <a:extLst>
              <a:ext uri="{FF2B5EF4-FFF2-40B4-BE49-F238E27FC236}">
                <a16:creationId xmlns:a16="http://schemas.microsoft.com/office/drawing/2014/main" id="{2A403189-DCE7-4471-993A-DF235CD3742F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Пример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551A7AAC-DD1B-4DC7-B738-906DC9887B0C}"/>
                  </a:ext>
                </a:extLst>
              </p:cNvPr>
              <p:cNvSpPr/>
              <p:nvPr/>
            </p:nvSpPr>
            <p:spPr>
              <a:xfrm>
                <a:off x="612000" y="692696"/>
                <a:ext cx="3712618" cy="829843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ru-RU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~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eqArr>
                                <m:eqArrPr>
                                  <m:ctrlPr>
                                    <a:rPr lang="ru-RU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ru-RU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eqAr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d>
                            <m:d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ru-RU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8</m:t>
                                    </m:r>
                                  </m: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e>
                                    <m:r>
                                      <a:rPr lang="en-US" sz="240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e>
                                </m:mr>
                              </m:m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551A7AAC-DD1B-4DC7-B738-906DC9887B0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3712618" cy="82984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6BABDE8A-2A5A-4AE6-9F42-75E4B301FE20}"/>
                  </a:ext>
                </a:extLst>
              </p:cNvPr>
              <p:cNvSpPr/>
              <p:nvPr/>
            </p:nvSpPr>
            <p:spPr>
              <a:xfrm>
                <a:off x="6012000" y="720000"/>
                <a:ext cx="1819922" cy="727571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6BABDE8A-2A5A-4AE6-9F42-75E4B301FE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2000" y="720000"/>
                <a:ext cx="1819922" cy="72757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D689ECA4-5890-4617-8D02-93B2CCAECA85}"/>
                  </a:ext>
                </a:extLst>
              </p:cNvPr>
              <p:cNvSpPr/>
              <p:nvPr/>
            </p:nvSpPr>
            <p:spPr>
              <a:xfrm>
                <a:off x="2267744" y="1700808"/>
                <a:ext cx="1889683" cy="1753429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D689ECA4-5890-4617-8D02-93B2CCAECA8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67744" y="1700808"/>
                <a:ext cx="1889683" cy="175342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464BC5F0-7330-4ED1-9748-50CB93177BBD}"/>
                  </a:ext>
                </a:extLst>
              </p:cNvPr>
              <p:cNvSpPr/>
              <p:nvPr/>
            </p:nvSpPr>
            <p:spPr>
              <a:xfrm>
                <a:off x="4860032" y="1859537"/>
                <a:ext cx="1762534" cy="1435971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∇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acc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  <m:e>
                              <m: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den>
                              </m:f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464BC5F0-7330-4ED1-9748-50CB93177BB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0032" y="1859537"/>
                <a:ext cx="1762534" cy="143597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2547FD0D-89FA-4504-AC06-1A324355B845}"/>
                  </a:ext>
                </a:extLst>
              </p:cNvPr>
              <p:cNvSpPr/>
              <p:nvPr/>
            </p:nvSpPr>
            <p:spPr>
              <a:xfrm>
                <a:off x="4572000" y="777066"/>
                <a:ext cx="1189493" cy="653128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2547FD0D-89FA-4504-AC06-1A324355B84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777066"/>
                <a:ext cx="1189493" cy="65312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8B81576F-E97A-46BF-8C70-F0F00BF6A482}"/>
                  </a:ext>
                </a:extLst>
              </p:cNvPr>
              <p:cNvSpPr/>
              <p:nvPr/>
            </p:nvSpPr>
            <p:spPr>
              <a:xfrm>
                <a:off x="1396154" y="764704"/>
                <a:ext cx="511550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𝑎𝑠𝑦</m:t>
                      </m:r>
                    </m:oMath>
                  </m:oMathPara>
                </a14:m>
                <a:endParaRPr lang="ru-RU" sz="1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8B81576F-E97A-46BF-8C70-F0F00BF6A4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6154" y="764704"/>
                <a:ext cx="511550" cy="307777"/>
              </a:xfrm>
              <a:prstGeom prst="rect">
                <a:avLst/>
              </a:prstGeom>
              <a:blipFill>
                <a:blip r:embed="rId9"/>
                <a:stretch>
                  <a:fillRect b="-19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10694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">
            <a:extLst>
              <a:ext uri="{FF2B5EF4-FFF2-40B4-BE49-F238E27FC236}">
                <a16:creationId xmlns:a16="http://schemas.microsoft.com/office/drawing/2014/main" id="{DA496CEE-644B-4148-9BE8-F82811BD52D9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Пример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7D6AA846-6DE0-4325-9BC4-D29C3B225E71}"/>
                  </a:ext>
                </a:extLst>
              </p:cNvPr>
              <p:cNvSpPr/>
              <p:nvPr/>
            </p:nvSpPr>
            <p:spPr>
              <a:xfrm>
                <a:off x="612000" y="692696"/>
                <a:ext cx="3712618" cy="829843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ru-RU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~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eqArr>
                                <m:eqArrPr>
                                  <m:ctrlPr>
                                    <a:rPr lang="ru-RU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ru-RU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eqAr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d>
                            <m:d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ru-RU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8</m:t>
                                    </m:r>
                                  </m: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e>
                                    <m:r>
                                      <a:rPr lang="en-US" sz="240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e>
                                </m:mr>
                              </m:m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7D6AA846-6DE0-4325-9BC4-D29C3B225E7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3712618" cy="82984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7E1EA73B-0385-4F2B-BBAB-7134422D9453}"/>
                  </a:ext>
                </a:extLst>
              </p:cNvPr>
              <p:cNvSpPr/>
              <p:nvPr/>
            </p:nvSpPr>
            <p:spPr>
              <a:xfrm>
                <a:off x="6012000" y="720000"/>
                <a:ext cx="1819922" cy="727571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7E1EA73B-0385-4F2B-BBAB-7134422D94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2000" y="720000"/>
                <a:ext cx="1819922" cy="72757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195DE0BC-86DA-4FA2-8258-1E7CAE353F6E}"/>
                  </a:ext>
                </a:extLst>
              </p:cNvPr>
              <p:cNvSpPr/>
              <p:nvPr/>
            </p:nvSpPr>
            <p:spPr>
              <a:xfrm>
                <a:off x="2267744" y="1700808"/>
                <a:ext cx="1889683" cy="1753429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195DE0BC-86DA-4FA2-8258-1E7CAE353F6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67744" y="1700808"/>
                <a:ext cx="1889683" cy="175342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501B9184-0A6B-405A-AB96-14EB4E97874E}"/>
                  </a:ext>
                </a:extLst>
              </p:cNvPr>
              <p:cNvSpPr/>
              <p:nvPr/>
            </p:nvSpPr>
            <p:spPr>
              <a:xfrm>
                <a:off x="621261" y="3810345"/>
                <a:ext cx="6300700" cy="653128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∇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</m:acc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∇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0.5, −0.25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40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e>
                              <m:e>
                                <m:r>
                                  <a:rPr lang="en-US" sz="2400" i="1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e>
                            </m:mr>
                          </m: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0.5</m:t>
                              </m:r>
                            </m: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−0.25</m:t>
                              </m:r>
                            </m:e>
                          </m:eqAr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501B9184-0A6B-405A-AB96-14EB4E9787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261" y="3810345"/>
                <a:ext cx="6300700" cy="65312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F256A5B8-B46C-4967-8C03-CE9EB2A872E5}"/>
                  </a:ext>
                </a:extLst>
              </p:cNvPr>
              <p:cNvSpPr/>
              <p:nvPr/>
            </p:nvSpPr>
            <p:spPr>
              <a:xfrm>
                <a:off x="4860032" y="1859537"/>
                <a:ext cx="1762534" cy="1435971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∇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acc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  <m:e>
                              <m: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den>
                              </m:f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F256A5B8-B46C-4967-8C03-CE9EB2A872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0032" y="1859537"/>
                <a:ext cx="1762534" cy="143597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1BE0DE8D-85E5-402B-AD55-79FFC9F962B8}"/>
                  </a:ext>
                </a:extLst>
              </p:cNvPr>
              <p:cNvSpPr/>
              <p:nvPr/>
            </p:nvSpPr>
            <p:spPr>
              <a:xfrm>
                <a:off x="4572000" y="777066"/>
                <a:ext cx="1189493" cy="653128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1BE0DE8D-85E5-402B-AD55-79FFC9F962B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777066"/>
                <a:ext cx="1189493" cy="653128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1A7BDFC7-C4BE-4B13-BBA5-572660B45CF1}"/>
                  </a:ext>
                </a:extLst>
              </p:cNvPr>
              <p:cNvSpPr/>
              <p:nvPr/>
            </p:nvSpPr>
            <p:spPr>
              <a:xfrm>
                <a:off x="621261" y="4736755"/>
                <a:ext cx="5128712" cy="653128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ru-RU" sz="240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4, −1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⋅</m:t>
                    </m:r>
                    <m:d>
                      <m:dPr>
                        <m:ctrlPr>
                          <a:rPr lang="ru-RU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ru-RU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0.5</m:t>
                            </m:r>
                          </m:e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−0.25</m:t>
                            </m:r>
                          </m:e>
                        </m:eqAr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=2+0.25=2.25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1A7BDFC7-C4BE-4B13-BBA5-572660B45C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261" y="4736755"/>
                <a:ext cx="5128712" cy="653128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463A1A73-A7DC-4D00-B681-3B8E4CB5F94D}"/>
                  </a:ext>
                </a:extLst>
              </p:cNvPr>
              <p:cNvSpPr/>
              <p:nvPr/>
            </p:nvSpPr>
            <p:spPr>
              <a:xfrm>
                <a:off x="1396154" y="764704"/>
                <a:ext cx="511550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𝑎𝑠𝑦</m:t>
                      </m:r>
                    </m:oMath>
                  </m:oMathPara>
                </a14:m>
                <a:endParaRPr lang="ru-RU" sz="1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463A1A73-A7DC-4D00-B681-3B8E4CB5F9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6154" y="764704"/>
                <a:ext cx="511550" cy="307777"/>
              </a:xfrm>
              <a:prstGeom prst="rect">
                <a:avLst/>
              </a:prstGeom>
              <a:blipFill>
                <a:blip r:embed="rId11"/>
                <a:stretch>
                  <a:fillRect b="-19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3193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665141EF-4212-EE47-8044-901C664B168C}"/>
                  </a:ext>
                </a:extLst>
              </p:cNvPr>
              <p:cNvSpPr/>
              <p:nvPr/>
            </p:nvSpPr>
            <p:spPr>
              <a:xfrm>
                <a:off x="612000" y="692696"/>
                <a:ext cx="3712618" cy="829843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ru-RU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~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eqArr>
                                <m:eqArrPr>
                                  <m:ctrlPr>
                                    <a:rPr lang="ru-RU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ru-RU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eqAr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d>
                            <m:d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ru-RU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8</m:t>
                                    </m:r>
                                  </m:e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e>
                                    <m:r>
                                      <a:rPr lang="en-US" sz="240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e>
                                </m:mr>
                              </m:m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665141EF-4212-EE47-8044-901C664B168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3712618" cy="82984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A4482E1A-CF5B-FA49-B328-12BE638D3E8F}"/>
                  </a:ext>
                </a:extLst>
              </p:cNvPr>
              <p:cNvSpPr/>
              <p:nvPr/>
            </p:nvSpPr>
            <p:spPr>
              <a:xfrm>
                <a:off x="1396154" y="764704"/>
                <a:ext cx="511550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𝑎𝑠𝑦</m:t>
                      </m:r>
                    </m:oMath>
                  </m:oMathPara>
                </a14:m>
                <a:endParaRPr lang="ru-RU" sz="1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A4482E1A-CF5B-FA49-B328-12BE638D3E8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6154" y="764704"/>
                <a:ext cx="511550" cy="307777"/>
              </a:xfrm>
              <a:prstGeom prst="rect">
                <a:avLst/>
              </a:prstGeom>
              <a:blipFill>
                <a:blip r:embed="rId5"/>
                <a:stretch>
                  <a:fillRect b="-19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E0C32184-A9E1-914D-B9A3-5396C4437647}"/>
                  </a:ext>
                </a:extLst>
              </p:cNvPr>
              <p:cNvSpPr/>
              <p:nvPr/>
            </p:nvSpPr>
            <p:spPr>
              <a:xfrm>
                <a:off x="6012000" y="720000"/>
                <a:ext cx="1819922" cy="727571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E0C32184-A9E1-914D-B9A3-5396C443764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2000" y="720000"/>
                <a:ext cx="1819922" cy="72757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EF2ED7DA-5490-0A4F-A98E-817975E4452F}"/>
                  </a:ext>
                </a:extLst>
              </p:cNvPr>
              <p:cNvSpPr/>
              <p:nvPr/>
            </p:nvSpPr>
            <p:spPr>
              <a:xfrm>
                <a:off x="2267744" y="1700808"/>
                <a:ext cx="1889683" cy="1753429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EF2ED7DA-5490-0A4F-A98E-817975E445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67744" y="1700808"/>
                <a:ext cx="1889683" cy="175342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66F8BA65-E617-B741-9560-28FE52C3BED5}"/>
                  </a:ext>
                </a:extLst>
              </p:cNvPr>
              <p:cNvSpPr/>
              <p:nvPr/>
            </p:nvSpPr>
            <p:spPr>
              <a:xfrm>
                <a:off x="621261" y="3810345"/>
                <a:ext cx="6300700" cy="653128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∇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</m:acc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∇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0.5, −0.25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e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e>
                            </m:mr>
                          </m: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0.5</m:t>
                              </m:r>
                            </m: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−0.25</m:t>
                              </m:r>
                            </m:e>
                          </m:eqAr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66F8BA65-E617-B741-9560-28FE52C3BED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261" y="3810345"/>
                <a:ext cx="6300700" cy="65312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B2D01EEB-E06D-1440-8CB1-6EC06DAB4C79}"/>
                  </a:ext>
                </a:extLst>
              </p:cNvPr>
              <p:cNvSpPr/>
              <p:nvPr/>
            </p:nvSpPr>
            <p:spPr>
              <a:xfrm>
                <a:off x="4860032" y="1859537"/>
                <a:ext cx="1762534" cy="1435971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∇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acc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  <m:e>
                              <m: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den>
                              </m:f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B2D01EEB-E06D-1440-8CB1-6EC06DAB4C7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0032" y="1859537"/>
                <a:ext cx="1762534" cy="143597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DFB63AE8-1ACC-8248-A3DC-568CB43139BA}"/>
                  </a:ext>
                </a:extLst>
              </p:cNvPr>
              <p:cNvSpPr/>
              <p:nvPr/>
            </p:nvSpPr>
            <p:spPr>
              <a:xfrm>
                <a:off x="4572000" y="777066"/>
                <a:ext cx="1189493" cy="653128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DFB63AE8-1ACC-8248-A3DC-568CB43139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777066"/>
                <a:ext cx="1189493" cy="653128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7BEEDE28-767E-1B42-A9EC-B8CCC0B77270}"/>
                  </a:ext>
                </a:extLst>
              </p:cNvPr>
              <p:cNvSpPr/>
              <p:nvPr/>
            </p:nvSpPr>
            <p:spPr>
              <a:xfrm>
                <a:off x="3491880" y="5614977"/>
                <a:ext cx="2677656" cy="853888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~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den>
                          </m:f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2.25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7BEEDE28-767E-1B42-A9EC-B8CCC0B7727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1880" y="5614977"/>
                <a:ext cx="2677656" cy="853888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CD6D98EF-0C83-6B43-A410-208C21C58BF0}"/>
                  </a:ext>
                </a:extLst>
              </p:cNvPr>
              <p:cNvSpPr/>
              <p:nvPr/>
            </p:nvSpPr>
            <p:spPr>
              <a:xfrm>
                <a:off x="3916434" y="5713511"/>
                <a:ext cx="511550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𝑎𝑠𝑦</m:t>
                      </m:r>
                    </m:oMath>
                  </m:oMathPara>
                </a14:m>
                <a:endParaRPr lang="ru-RU" sz="1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CD6D98EF-0C83-6B43-A410-208C21C58BF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6434" y="5713511"/>
                <a:ext cx="511550" cy="307777"/>
              </a:xfrm>
              <a:prstGeom prst="rect">
                <a:avLst/>
              </a:prstGeom>
              <a:blipFill>
                <a:blip r:embed="rId5"/>
                <a:stretch>
                  <a:fillRect b="-19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400B8ECF-E76F-45A8-B19A-9680489BAE33}"/>
                  </a:ext>
                </a:extLst>
              </p:cNvPr>
              <p:cNvSpPr/>
              <p:nvPr/>
            </p:nvSpPr>
            <p:spPr>
              <a:xfrm>
                <a:off x="621261" y="4736755"/>
                <a:ext cx="5128712" cy="653128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ru-RU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4, −1</m:t>
                        </m: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⋅</m:t>
                    </m:r>
                    <m:d>
                      <m:dPr>
                        <m:ctrlPr>
                          <a:rPr lang="ru-RU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ru-RU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0.5</m:t>
                            </m:r>
                          </m:e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−0.25</m:t>
                            </m:r>
                          </m:e>
                        </m:eqArr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=2+0.25=2.25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400B8ECF-E76F-45A8-B19A-9680489BAE3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261" y="4736755"/>
                <a:ext cx="5128712" cy="653128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Прямоугольник 1">
            <a:extLst>
              <a:ext uri="{FF2B5EF4-FFF2-40B4-BE49-F238E27FC236}">
                <a16:creationId xmlns:a16="http://schemas.microsoft.com/office/drawing/2014/main" id="{E3E3373F-1377-4737-B743-E04195D61A5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</a:rPr>
              <a:t>Пример</a:t>
            </a:r>
          </a:p>
        </p:txBody>
      </p:sp>
    </p:spTree>
    <p:extLst>
      <p:ext uri="{BB962C8B-B14F-4D97-AF65-F5344CB8AC3E}">
        <p14:creationId xmlns:p14="http://schemas.microsoft.com/office/powerpoint/2010/main" val="2523227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4" name="applause.wav"/>
          </p:stSnd>
        </p:sndAc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Задача о фонтане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65ACB4-3941-EE4D-8DFB-EED97E6A47AA}"/>
              </a:ext>
            </a:extLst>
          </p:cNvPr>
          <p:cNvSpPr txBox="1"/>
          <p:nvPr/>
        </p:nvSpPr>
        <p:spPr>
          <a:xfrm>
            <a:off x="611560" y="3107283"/>
            <a:ext cx="3345829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Фонтан работает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раз в год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Фонтан работает каждые выходные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Фонтан работает всегда</a:t>
            </a:r>
          </a:p>
        </p:txBody>
      </p:sp>
      <p:sp>
        <p:nvSpPr>
          <p:cNvPr id="12" name="Как оценить:…">
            <a:extLst>
              <a:ext uri="{FF2B5EF4-FFF2-40B4-BE49-F238E27FC236}">
                <a16:creationId xmlns:a16="http://schemas.microsoft.com/office/drawing/2014/main" id="{412750F3-0566-AC4C-81A0-DA44C2827808}"/>
              </a:ext>
            </a:extLst>
          </p:cNvPr>
          <p:cNvSpPr txBox="1"/>
          <p:nvPr/>
        </p:nvSpPr>
        <p:spPr>
          <a:xfrm>
            <a:off x="3704490" y="2572599"/>
            <a:ext cx="2196136" cy="3413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>
            <a:spAutoFit/>
          </a:bodyPr>
          <a:lstStyle/>
          <a:p>
            <a:pPr algn="ct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lang="ru-RU" sz="2400" dirty="0">
                <a:solidFill>
                  <a:srgbClr val="28516A"/>
                </a:solidFill>
              </a:rPr>
              <a:t>Вероятности</a:t>
            </a:r>
            <a:r>
              <a:rPr lang="en-US" sz="2400" dirty="0">
                <a:solidFill>
                  <a:srgbClr val="28516A"/>
                </a:solidFill>
              </a:rPr>
              <a:t>:</a:t>
            </a:r>
            <a:endParaRPr sz="2400" dirty="0">
              <a:solidFill>
                <a:srgbClr val="28516A"/>
              </a:solidFill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0152A558-658E-411F-A718-3C7B78547AAF}"/>
              </a:ext>
            </a:extLst>
          </p:cNvPr>
          <p:cNvGrpSpPr/>
          <p:nvPr/>
        </p:nvGrpSpPr>
        <p:grpSpPr>
          <a:xfrm>
            <a:off x="4326534" y="3014107"/>
            <a:ext cx="944753" cy="2679929"/>
            <a:chOff x="3776911" y="3217656"/>
            <a:chExt cx="944753" cy="267992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Прямоугольник 4">
                  <a:extLst>
                    <a:ext uri="{FF2B5EF4-FFF2-40B4-BE49-F238E27FC236}">
                      <a16:creationId xmlns:a16="http://schemas.microsoft.com/office/drawing/2014/main" id="{A6FE83D1-6EFF-F843-AE33-FE75F5EDAC84}"/>
                    </a:ext>
                  </a:extLst>
                </p:cNvPr>
                <p:cNvSpPr/>
                <p:nvPr/>
              </p:nvSpPr>
              <p:spPr>
                <a:xfrm>
                  <a:off x="3857645" y="3217656"/>
                  <a:ext cx="864019" cy="693844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 marL="266700" indent="-266700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365</m:t>
                            </m:r>
                          </m:den>
                        </m:f>
                      </m:oMath>
                    </m:oMathPara>
                  </a14:m>
                  <a:endParaRPr lang="ru-RU" sz="2400" i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5" name="Прямоугольник 4">
                  <a:extLst>
                    <a:ext uri="{FF2B5EF4-FFF2-40B4-BE49-F238E27FC236}">
                      <a16:creationId xmlns:a16="http://schemas.microsoft.com/office/drawing/2014/main" id="{A6FE83D1-6EFF-F843-AE33-FE75F5EDAC8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57645" y="3217656"/>
                  <a:ext cx="864019" cy="693844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Прямоугольник 12">
                  <a:extLst>
                    <a:ext uri="{FF2B5EF4-FFF2-40B4-BE49-F238E27FC236}">
                      <a16:creationId xmlns:a16="http://schemas.microsoft.com/office/drawing/2014/main" id="{04737D71-281F-5649-B7C2-11CD3649F9C7}"/>
                    </a:ext>
                  </a:extLst>
                </p:cNvPr>
                <p:cNvSpPr/>
                <p:nvPr/>
              </p:nvSpPr>
              <p:spPr>
                <a:xfrm>
                  <a:off x="3776911" y="4328953"/>
                  <a:ext cx="795089" cy="693844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 marL="266700" indent="-266700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~</m:t>
                        </m:r>
                        <m:f>
                          <m:fPr>
                            <m:ctrlP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den>
                        </m:f>
                      </m:oMath>
                    </m:oMathPara>
                  </a14:m>
                  <a:endParaRPr lang="ru-RU" sz="2400" i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13" name="Прямоугольник 12">
                  <a:extLst>
                    <a:ext uri="{FF2B5EF4-FFF2-40B4-BE49-F238E27FC236}">
                      <a16:creationId xmlns:a16="http://schemas.microsoft.com/office/drawing/2014/main" id="{04737D71-281F-5649-B7C2-11CD3649F9C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76911" y="4328953"/>
                  <a:ext cx="795089" cy="693844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Прямоугольник 13">
                  <a:extLst>
                    <a:ext uri="{FF2B5EF4-FFF2-40B4-BE49-F238E27FC236}">
                      <a16:creationId xmlns:a16="http://schemas.microsoft.com/office/drawing/2014/main" id="{082C7FA3-406D-4A49-A1D4-4346DA5BA45F}"/>
                    </a:ext>
                  </a:extLst>
                </p:cNvPr>
                <p:cNvSpPr/>
                <p:nvPr/>
              </p:nvSpPr>
              <p:spPr>
                <a:xfrm>
                  <a:off x="4027563" y="5528253"/>
                  <a:ext cx="495328" cy="369332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 marL="266700" indent="-266700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oMath>
                    </m:oMathPara>
                  </a14:m>
                  <a:endParaRPr lang="ru-RU" sz="2400" i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14" name="Прямоугольник 13">
                  <a:extLst>
                    <a:ext uri="{FF2B5EF4-FFF2-40B4-BE49-F238E27FC236}">
                      <a16:creationId xmlns:a16="http://schemas.microsoft.com/office/drawing/2014/main" id="{082C7FA3-406D-4A49-A1D4-4346DA5BA45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27563" y="5528253"/>
                  <a:ext cx="495328" cy="369332"/>
                </a:xfrm>
                <a:prstGeom prst="rect">
                  <a:avLst/>
                </a:prstGeom>
                <a:blipFill>
                  <a:blip r:embed="rId6"/>
                  <a:stretch>
                    <a:fillRect b="-8197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6" name="Rectangle 5">
            <a:extLst>
              <a:ext uri="{FF2B5EF4-FFF2-40B4-BE49-F238E27FC236}">
                <a16:creationId xmlns:a16="http://schemas.microsoft.com/office/drawing/2014/main" id="{592601BD-EED5-E447-9B2B-82E813B87379}"/>
              </a:ext>
            </a:extLst>
          </p:cNvPr>
          <p:cNvSpPr/>
          <p:nvPr/>
        </p:nvSpPr>
        <p:spPr>
          <a:xfrm>
            <a:off x="5706089" y="4307612"/>
            <a:ext cx="315889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2557A1"/>
              </a:buClr>
            </a:pPr>
            <a:r>
              <a:rPr lang="ru-RU" sz="2400" dirty="0">
                <a:solidFill>
                  <a:srgbClr val="C0504D"/>
                </a:solidFill>
              </a:rPr>
              <a:t>Максимальная вероятность увидеть фонтан при верности гипотезы</a:t>
            </a:r>
            <a:endParaRPr lang="en-US" sz="2400" dirty="0">
              <a:solidFill>
                <a:srgbClr val="C0504D"/>
              </a:solidFill>
              <a:latin typeface="Myriad Pro" panose="020B0503030403020204" pitchFamily="34" charset="0"/>
            </a:endParaRPr>
          </a:p>
        </p:txBody>
      </p:sp>
      <p:sp>
        <p:nvSpPr>
          <p:cNvPr id="19" name="Как оценить:…">
            <a:extLst>
              <a:ext uri="{FF2B5EF4-FFF2-40B4-BE49-F238E27FC236}">
                <a16:creationId xmlns:a16="http://schemas.microsoft.com/office/drawing/2014/main" id="{768102F8-CB58-4451-A764-93B6BBC9543C}"/>
              </a:ext>
            </a:extLst>
          </p:cNvPr>
          <p:cNvSpPr txBox="1"/>
          <p:nvPr/>
        </p:nvSpPr>
        <p:spPr>
          <a:xfrm>
            <a:off x="611560" y="2572599"/>
            <a:ext cx="1619752" cy="3413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>
            <a:spAutoFit/>
          </a:bodyPr>
          <a:lstStyle/>
          <a:p>
            <a:pPr algn="ct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lang="ru-RU" sz="2400" dirty="0">
                <a:solidFill>
                  <a:srgbClr val="28516A"/>
                </a:solidFill>
              </a:rPr>
              <a:t>Гипотезы</a:t>
            </a:r>
            <a:r>
              <a:rPr lang="en-US" sz="2400" dirty="0">
                <a:solidFill>
                  <a:srgbClr val="28516A"/>
                </a:solidFill>
              </a:rPr>
              <a:t>:</a:t>
            </a:r>
            <a:endParaRPr sz="2400" dirty="0">
              <a:solidFill>
                <a:srgbClr val="28516A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C7AD65A-5F51-420D-B875-F87C073F3A9C}"/>
              </a:ext>
            </a:extLst>
          </p:cNvPr>
          <p:cNvSpPr txBox="1"/>
          <p:nvPr/>
        </p:nvSpPr>
        <p:spPr>
          <a:xfrm>
            <a:off x="611560" y="692696"/>
            <a:ext cx="8532440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Юра приехал в южный город и увидел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что там есть фонтан и он работает</a:t>
            </a: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А как часто он работает?</a:t>
            </a:r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572CE38F-90C3-4AF0-B87E-EC0CE579EE97}"/>
              </a:ext>
            </a:extLst>
          </p:cNvPr>
          <p:cNvSpPr/>
          <p:nvPr/>
        </p:nvSpPr>
        <p:spPr>
          <a:xfrm>
            <a:off x="4561524" y="5239155"/>
            <a:ext cx="540430" cy="540430"/>
          </a:xfrm>
          <a:prstGeom prst="ellipse">
            <a:avLst/>
          </a:prstGeom>
          <a:noFill/>
          <a:ln w="31750"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E1297632-DA89-524F-BE99-41715AC83C02}"/>
              </a:ext>
            </a:extLst>
          </p:cNvPr>
          <p:cNvSpPr/>
          <p:nvPr/>
        </p:nvSpPr>
        <p:spPr>
          <a:xfrm>
            <a:off x="611560" y="6191726"/>
            <a:ext cx="1718099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r>
              <a:rPr lang="en" sz="1100" dirty="0" err="1">
                <a:solidFill>
                  <a:schemeClr val="bg1">
                    <a:lumMod val="75000"/>
                  </a:schemeClr>
                </a:solidFill>
              </a:rPr>
              <a:t>vk.com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365CC45-0816-4B55-A60A-D0FF226143A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1427461"/>
            <a:ext cx="2602104" cy="2492896"/>
          </a:xfrm>
          <a:prstGeom prst="rect">
            <a:avLst/>
          </a:prstGeom>
        </p:spPr>
      </p:pic>
      <p:pic>
        <p:nvPicPr>
          <p:cNvPr id="18" name="Рисунок 18">
            <a:extLst>
              <a:ext uri="{FF2B5EF4-FFF2-40B4-BE49-F238E27FC236}">
                <a16:creationId xmlns:a16="http://schemas.microsoft.com/office/drawing/2014/main" id="{49424A40-4D9B-F647-996E-71C749C2A9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72000" y="1320180"/>
            <a:ext cx="10287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784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EC9BBBE-AC92-754D-8FA8-E9F52A9283C6}"/>
              </a:ext>
            </a:extLst>
          </p:cNvPr>
          <p:cNvSpPr txBox="1"/>
          <p:nvPr/>
        </p:nvSpPr>
        <p:spPr>
          <a:xfrm>
            <a:off x="612000" y="692696"/>
            <a:ext cx="802589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ML-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оценка обладает свойством инвариантности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 (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функция от 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ML-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оценки это  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ML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оценка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) </a:t>
            </a: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Чтобы построить доверительный интервал для функции от 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ML-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оценки, мы можем воспользоваться дельта-методом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Дельта-метод хорошо приближает распределение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в окрестности математического ожидания</a:t>
            </a:r>
          </a:p>
        </p:txBody>
      </p:sp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C65FB3A0-17B3-4BEB-B0B9-7A40CC6C773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Дельта-метод</a:t>
            </a:r>
          </a:p>
        </p:txBody>
      </p:sp>
    </p:spTree>
    <p:extLst>
      <p:ext uri="{BB962C8B-B14F-4D97-AF65-F5344CB8AC3E}">
        <p14:creationId xmlns:p14="http://schemas.microsoft.com/office/powerpoint/2010/main" val="1889767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Задача о фонтане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BC0ACEC-45EB-F743-A89E-7BE48FA8D0D8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241918" cy="10618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52425" lvl="2" indent="-342900" defTabSz="4572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  <a:defRPr sz="2200">
                    <a:solidFill>
                      <a:srgbClr val="5E5E5E"/>
                    </a:solidFill>
                    <a:uFill>
                      <a:solidFill>
                        <a:srgbClr val="0059A9"/>
                      </a:solidFill>
                    </a:uFill>
                    <a:latin typeface="MyriadPro-Bold"/>
                    <a:ea typeface="MyriadPro-Bold"/>
                    <a:cs typeface="MyriadPro-Bold"/>
                    <a:sym typeface="MyriadPro-Bold"/>
                  </a:defRPr>
                </a:pPr>
                <a:r>
                  <a:rPr lang="ru-RU" sz="2400" dirty="0">
                    <a:solidFill>
                      <a:srgbClr val="373737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rPr>
                  <a:t>Параметр</a:t>
                </a:r>
                <a:r>
                  <a:rPr lang="ru-RU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2400" dirty="0">
                    <a:solidFill>
                      <a:srgbClr val="2658A1"/>
                    </a:solidFill>
                  </a:rPr>
                  <a:t> </a:t>
                </a:r>
                <a:r>
                  <a:rPr lang="en-US" sz="2400" dirty="0">
                    <a:solidFill>
                      <a:srgbClr val="373737"/>
                    </a:solidFill>
                  </a:rPr>
                  <a:t>–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работоспособность фонтана</a:t>
                </a:r>
              </a:p>
              <a:p>
                <a:pPr marL="352425" lvl="2" indent="-342900" defTabSz="4572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  <a:defRPr sz="2200">
                    <a:solidFill>
                      <a:srgbClr val="5E5E5E"/>
                    </a:solidFill>
                    <a:uFill>
                      <a:solidFill>
                        <a:srgbClr val="0059A9"/>
                      </a:solidFill>
                    </a:uFill>
                    <a:latin typeface="MyriadPro-Bold"/>
                    <a:ea typeface="MyriadPro-Bold"/>
                    <a:cs typeface="MyriadPro-Bold"/>
                    <a:sym typeface="MyriadPro-Bold"/>
                  </a:defRPr>
                </a:pPr>
                <a:r>
                  <a:rPr lang="ru-RU" sz="2400" dirty="0">
                    <a:solidFill>
                      <a:srgbClr val="373737"/>
                    </a:solidFill>
                  </a:rPr>
                  <a:t>Наблюдение</a:t>
                </a:r>
                <a:r>
                  <a:rPr lang="ru-RU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сегодня фонтан работал</a:t>
                </a:r>
                <a:endParaRPr lang="ru-RU" sz="2400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BC0ACEC-45EB-F743-A89E-7BE48FA8D0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241918" cy="1061829"/>
              </a:xfrm>
              <a:prstGeom prst="rect">
                <a:avLst/>
              </a:prstGeom>
              <a:blipFill>
                <a:blip r:embed="rId4"/>
                <a:stretch>
                  <a:fillRect l="-814" t="-4023" b="-1264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Как оценить:…">
                <a:extLst>
                  <a:ext uri="{FF2B5EF4-FFF2-40B4-BE49-F238E27FC236}">
                    <a16:creationId xmlns:a16="http://schemas.microsoft.com/office/drawing/2014/main" id="{9ECACC29-1EF7-6042-88F0-F525A7EECD0E}"/>
                  </a:ext>
                </a:extLst>
              </p:cNvPr>
              <p:cNvSpPr txBox="1"/>
              <p:nvPr/>
            </p:nvSpPr>
            <p:spPr>
              <a:xfrm>
                <a:off x="683568" y="1916832"/>
                <a:ext cx="7956456" cy="777136"/>
              </a:xfrm>
              <a:prstGeom prst="rect">
                <a:avLst/>
              </a:prstGeom>
              <a:ln w="3175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wrap="square" lIns="19050" tIns="19050" rIns="19050" bIns="19050">
                <a:spAutoFit/>
              </a:bodyPr>
              <a:lstStyle/>
              <a:p>
                <a:pPr defTabSz="457200">
                  <a:spcBef>
                    <a:spcPts val="1200"/>
                  </a:spcBef>
                  <a:defRPr sz="2200">
                    <a:solidFill>
                      <a:srgbClr val="0059A9"/>
                    </a:solidFill>
                    <a:uFill>
                      <a:solidFill>
                        <a:srgbClr val="0059A9"/>
                      </a:solidFill>
                    </a:uFill>
                    <a:latin typeface="MyriadPro-Bold"/>
                    <a:ea typeface="MyriadPro-Bold"/>
                    <a:cs typeface="MyriadPro-Bold"/>
                    <a:sym typeface="MyriadPro-Bold"/>
                  </a:defRPr>
                </a:pPr>
                <a:r>
                  <a:rPr lang="ru-RU" sz="2400" dirty="0">
                    <a:solidFill>
                      <a:srgbClr val="28516A"/>
                    </a:solidFill>
                  </a:rPr>
                  <a:t>Задача</a:t>
                </a:r>
                <a:r>
                  <a:rPr lang="en-US" sz="2400" dirty="0">
                    <a:solidFill>
                      <a:srgbClr val="28516A"/>
                    </a:solidFill>
                  </a:rPr>
                  <a:t>:</a:t>
                </a:r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Максимизировать вероятность появления выборки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по значению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sz="240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22" name="Как оценить:…">
                <a:extLst>
                  <a:ext uri="{FF2B5EF4-FFF2-40B4-BE49-F238E27FC236}">
                    <a16:creationId xmlns:a16="http://schemas.microsoft.com/office/drawing/2014/main" id="{9ECACC29-1EF7-6042-88F0-F525A7EECD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1916832"/>
                <a:ext cx="7956456" cy="777136"/>
              </a:xfrm>
              <a:prstGeom prst="rect">
                <a:avLst/>
              </a:prstGeom>
              <a:blipFill>
                <a:blip r:embed="rId5"/>
                <a:stretch>
                  <a:fillRect l="-2069" t="-8594" b="-21094"/>
                </a:stretch>
              </a:blipFill>
              <a:ln w="3175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xmlns:a14="http://schemas.microsoft.com/office/drawing/2010/main" val="1"/>
                </a:ext>
              </a:extLst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9A63F9B2-2C91-7443-89BE-967DBE448D97}"/>
                  </a:ext>
                </a:extLst>
              </p:cNvPr>
              <p:cNvSpPr/>
              <p:nvPr/>
            </p:nvSpPr>
            <p:spPr>
              <a:xfrm>
                <a:off x="1043608" y="2924944"/>
                <a:ext cx="4234813" cy="483209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u-RU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sepChr m:val="∣"/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работает</m:t>
                          </m:r>
                        </m: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 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lim>
                          </m:limLow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func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9A63F9B2-2C91-7443-89BE-967DBE448D9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2924944"/>
                <a:ext cx="4234813" cy="483209"/>
              </a:xfrm>
              <a:prstGeom prst="rect">
                <a:avLst/>
              </a:prstGeom>
              <a:blipFill>
                <a:blip r:embed="rId6"/>
                <a:stretch>
                  <a:fillRect l="-2446" b="-1519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AD022DED-0D22-0846-94C5-D7B05B099E09}"/>
                  </a:ext>
                </a:extLst>
              </p:cNvPr>
              <p:cNvSpPr/>
              <p:nvPr/>
            </p:nvSpPr>
            <p:spPr>
              <a:xfrm>
                <a:off x="1043608" y="3504521"/>
                <a:ext cx="5760295" cy="693844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u-RU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sepChr m:val="∣"/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работает</m:t>
                          </m:r>
                        </m: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раз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в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году</m:t>
                          </m:r>
                        </m:e>
                      </m:d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365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AD022DED-0D22-0846-94C5-D7B05B099E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3504521"/>
                <a:ext cx="5760295" cy="69384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F233E1CF-AEC0-3045-9335-43C775C02948}"/>
                  </a:ext>
                </a:extLst>
              </p:cNvPr>
              <p:cNvSpPr/>
              <p:nvPr/>
            </p:nvSpPr>
            <p:spPr>
              <a:xfrm>
                <a:off x="1043608" y="4294733"/>
                <a:ext cx="5933419" cy="693844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u-RU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sepChr m:val="∣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работает</m:t>
                          </m:r>
                        </m:e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по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выходным</m:t>
                          </m:r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F233E1CF-AEC0-3045-9335-43C775C029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4294733"/>
                <a:ext cx="5933419" cy="693844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E65410D7-4059-544C-B5FE-A828803451C8}"/>
                  </a:ext>
                </a:extLst>
              </p:cNvPr>
              <p:cNvSpPr/>
              <p:nvPr/>
            </p:nvSpPr>
            <p:spPr>
              <a:xfrm>
                <a:off x="1043608" y="5373216"/>
                <a:ext cx="5883726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u-RU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sepChr m:val="∣"/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работает</m:t>
                          </m:r>
                        </m: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каждый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день</m:t>
                          </m:r>
                        </m:e>
                      </m:d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E65410D7-4059-544C-B5FE-A828803451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5373216"/>
                <a:ext cx="5883726" cy="369332"/>
              </a:xfrm>
              <a:prstGeom prst="rect">
                <a:avLst/>
              </a:prstGeom>
              <a:blipFill>
                <a:blip r:embed="rId9"/>
                <a:stretch>
                  <a:fillRect l="-1762" b="-3606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40680C0-05B6-7F4D-8A09-3149A79AFB29}"/>
              </a:ext>
            </a:extLst>
          </p:cNvPr>
          <p:cNvSpPr/>
          <p:nvPr/>
        </p:nvSpPr>
        <p:spPr>
          <a:xfrm>
            <a:off x="827584" y="5210960"/>
            <a:ext cx="6128410" cy="693844"/>
          </a:xfrm>
          <a:prstGeom prst="rect">
            <a:avLst/>
          </a:prstGeom>
          <a:noFill/>
          <a:ln w="41275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416F2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6996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Правдоподобие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B66D7E-4C8E-5D4F-9E4D-F5F8D6941AE1}"/>
              </a:ext>
            </a:extLst>
          </p:cNvPr>
          <p:cNvSpPr txBox="1"/>
          <p:nvPr/>
        </p:nvSpPr>
        <p:spPr>
          <a:xfrm>
            <a:off x="611560" y="692696"/>
            <a:ext cx="802589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Правдоподобие</a:t>
            </a:r>
            <a:r>
              <a:rPr lang="en-US" sz="2400" dirty="0">
                <a:solidFill>
                  <a:srgbClr val="28516A"/>
                </a:solidFill>
                <a:latin typeface="Myriad Pro" panose="020B0503030403020204" pitchFamily="34" charset="0"/>
              </a:rPr>
              <a:t> (likelihood function)</a:t>
            </a: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– вероятность получить наблюдаемую выборку при конкретном значении параметра</a:t>
            </a:r>
          </a:p>
          <a:p>
            <a:pPr>
              <a:buClr>
                <a:srgbClr val="2459A4"/>
              </a:buClr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>
              <a:buClr>
                <a:srgbClr val="2459A4"/>
              </a:buClr>
            </a:pP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Оценка максимального правдоподобия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– значение параметра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которое максимизирует правдоподобие</a:t>
            </a:r>
          </a:p>
        </p:txBody>
      </p:sp>
    </p:spTree>
    <p:extLst>
      <p:ext uri="{BB962C8B-B14F-4D97-AF65-F5344CB8AC3E}">
        <p14:creationId xmlns:p14="http://schemas.microsoft.com/office/powerpoint/2010/main" val="2935247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Правдоподобие</a:t>
            </a: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9CA2DB51-6F41-2844-990B-EE559C9BDC52}"/>
              </a:ext>
            </a:extLst>
          </p:cNvPr>
          <p:cNvGrpSpPr/>
          <p:nvPr/>
        </p:nvGrpSpPr>
        <p:grpSpPr>
          <a:xfrm>
            <a:off x="755576" y="908720"/>
            <a:ext cx="7200800" cy="1767719"/>
            <a:chOff x="827584" y="811753"/>
            <a:chExt cx="7200800" cy="1767719"/>
          </a:xfrm>
        </p:grpSpPr>
        <p:pic>
          <p:nvPicPr>
            <p:cNvPr id="13" name="Рисунок 12">
              <a:extLst>
                <a:ext uri="{FF2B5EF4-FFF2-40B4-BE49-F238E27FC236}">
                  <a16:creationId xmlns:a16="http://schemas.microsoft.com/office/drawing/2014/main" id="{EF68530D-C8A0-074B-8C18-EFE36F9F43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7584" y="811753"/>
              <a:ext cx="2191387" cy="1767719"/>
            </a:xfrm>
            <a:prstGeom prst="rect">
              <a:avLst/>
            </a:prstGeom>
          </p:spPr>
        </p:pic>
        <p:sp>
          <p:nvSpPr>
            <p:cNvPr id="14" name="Arrow">
              <a:extLst>
                <a:ext uri="{FF2B5EF4-FFF2-40B4-BE49-F238E27FC236}">
                  <a16:creationId xmlns:a16="http://schemas.microsoft.com/office/drawing/2014/main" id="{E55CD312-D027-F84E-9CB6-0AA34EB82717}"/>
                </a:ext>
              </a:extLst>
            </p:cNvPr>
            <p:cNvSpPr/>
            <p:nvPr/>
          </p:nvSpPr>
          <p:spPr>
            <a:xfrm>
              <a:off x="3605362" y="1580668"/>
              <a:ext cx="2756511" cy="229888"/>
            </a:xfrm>
            <a:prstGeom prst="rightArrow">
              <a:avLst>
                <a:gd name="adj1" fmla="val 36848"/>
                <a:gd name="adj2" fmla="val 66277"/>
              </a:avLst>
            </a:prstGeom>
            <a:gradFill>
              <a:gsLst>
                <a:gs pos="0">
                  <a:srgbClr val="28516A">
                    <a:alpha val="0"/>
                  </a:srgbClr>
                </a:gs>
                <a:gs pos="100000">
                  <a:srgbClr val="28516A"/>
                </a:gs>
              </a:gsLst>
            </a:gradFill>
            <a:ln w="3175">
              <a:miter lim="400000"/>
            </a:ln>
          </p:spPr>
          <p:txBody>
            <a:bodyPr lIns="19050" tIns="19050" rIns="19050" bIns="1905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391C86FE-5045-E947-8D54-6A5BAE6393B1}"/>
                    </a:ext>
                  </a:extLst>
                </p:cNvPr>
                <p:cNvSpPr txBox="1"/>
                <p:nvPr/>
              </p:nvSpPr>
              <p:spPr>
                <a:xfrm>
                  <a:off x="6948264" y="972337"/>
                  <a:ext cx="1080120" cy="14465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8800" i="0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oMath>
                    </m:oMathPara>
                  </a14:m>
                  <a:endParaRPr lang="ru-RU" sz="88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391C86FE-5045-E947-8D54-6A5BAE6393B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48264" y="972337"/>
                  <a:ext cx="1080120" cy="144655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Выборка:">
                <a:extLst>
                  <a:ext uri="{FF2B5EF4-FFF2-40B4-BE49-F238E27FC236}">
                    <a16:creationId xmlns:a16="http://schemas.microsoft.com/office/drawing/2014/main" id="{1E7B2DB0-5728-9D46-BD02-3A98EF5AF6FB}"/>
                  </a:ext>
                </a:extLst>
              </p:cNvPr>
              <p:cNvSpPr txBox="1"/>
              <p:nvPr/>
            </p:nvSpPr>
            <p:spPr>
              <a:xfrm>
                <a:off x="6091739" y="2541657"/>
                <a:ext cx="2649153" cy="284180"/>
              </a:xfrm>
              <a:prstGeom prst="rect">
                <a:avLst/>
              </a:prstGeom>
              <a:ln w="3175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wrap="square" lIns="19050" tIns="19050" rIns="19050" bIns="19050" anchor="ctr">
                <a:spAutoFit/>
              </a:bodyPr>
              <a:lstStyle/>
              <a:p>
                <a:pPr marL="9525" lvl="2" defTabSz="457200">
                  <a:lnSpc>
                    <a:spcPct val="60000"/>
                  </a:lnSpc>
                  <a:spcBef>
                    <a:spcPts val="1200"/>
                  </a:spcBef>
                  <a:defRPr sz="2200">
                    <a:solidFill>
                      <a:srgbClr val="5E5E5E"/>
                    </a:solidFill>
                    <a:uFill>
                      <a:solidFill>
                        <a:srgbClr val="0059A9"/>
                      </a:solidFill>
                    </a:uFill>
                    <a:latin typeface="MyriadPro-Bold"/>
                    <a:ea typeface="MyriadPro-Bold"/>
                    <a:cs typeface="MyriadPro-Bold"/>
                    <a:sym typeface="MyriadPro-Bold"/>
                  </a:defRPr>
                </a:pPr>
                <a:r>
                  <a:rPr sz="2400" dirty="0" err="1">
                    <a:solidFill>
                      <a:srgbClr val="373737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rPr>
                  <a:t>Выборка</a:t>
                </a:r>
                <a:r>
                  <a:rPr sz="2400" dirty="0">
                    <a:solidFill>
                      <a:srgbClr val="373737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rPr>
                  <a:t>:</a:t>
                </a:r>
                <a:r>
                  <a:rPr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ar-AE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,...,</m:t>
                    </m:r>
                    <m:sSub>
                      <m:sSubPr>
                        <m:ctrlP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sz="2400" dirty="0">
                  <a:solidFill>
                    <a:srgbClr val="2658A1"/>
                  </a:solidFill>
                </a:endParaRPr>
              </a:p>
            </p:txBody>
          </p:sp>
        </mc:Choice>
        <mc:Fallback xmlns="">
          <p:sp>
            <p:nvSpPr>
              <p:cNvPr id="16" name="Выборка:">
                <a:extLst>
                  <a:ext uri="{FF2B5EF4-FFF2-40B4-BE49-F238E27FC236}">
                    <a16:creationId xmlns:a16="http://schemas.microsoft.com/office/drawing/2014/main" id="{1E7B2DB0-5728-9D46-BD02-3A98EF5AF6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1739" y="2541657"/>
                <a:ext cx="2649153" cy="284180"/>
              </a:xfrm>
              <a:prstGeom prst="rect">
                <a:avLst/>
              </a:prstGeom>
              <a:blipFill>
                <a:blip r:embed="rId6"/>
                <a:stretch>
                  <a:fillRect l="-5747" t="-68085" b="-57447"/>
                </a:stretch>
              </a:blipFill>
              <a:ln w="3175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xmlns:a14="http://schemas.microsoft.com/office/drawing/2010/main" val="1"/>
                </a:ext>
              </a:extLst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8140D0F-1296-F649-A89A-B1BD96B06A53}"/>
                  </a:ext>
                </a:extLst>
              </p:cNvPr>
              <p:cNvSpPr txBox="1"/>
              <p:nvPr/>
            </p:nvSpPr>
            <p:spPr>
              <a:xfrm>
                <a:off x="612000" y="3420000"/>
                <a:ext cx="8025894" cy="1800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b="1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Предположение</a:t>
                </a:r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: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выборка пришла из распределения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с плотностью</a:t>
                </a:r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sepChr m:val="∣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r>
                  <a:rPr lang="en-US" sz="2400" b="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.</a:t>
                </a:r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Параметр</a:t>
                </a:r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𝜃</m:t>
                    </m:r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(</m:t>
                    </m:r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константа</m:t>
                    </m:r>
                    <m:r>
                      <a:rPr lang="ru-RU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мы не знаем и хотим оценить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по выборке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.</a:t>
                </a: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8140D0F-1296-F649-A89A-B1BD96B06A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3420000"/>
                <a:ext cx="8025894" cy="1800493"/>
              </a:xfrm>
              <a:prstGeom prst="rect">
                <a:avLst/>
              </a:prstGeom>
              <a:blipFill>
                <a:blip r:embed="rId7"/>
                <a:stretch>
                  <a:fillRect l="-1139" t="-2373" b="-711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8A8ED567-EF54-9D4B-99BC-C7CD970B5BE5}"/>
              </a:ext>
            </a:extLst>
          </p:cNvPr>
          <p:cNvSpPr txBox="1"/>
          <p:nvPr/>
        </p:nvSpPr>
        <p:spPr>
          <a:xfrm>
            <a:off x="627237" y="6093296"/>
            <a:ext cx="20473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>
                    <a:lumMod val="75000"/>
                  </a:schemeClr>
                </a:solidFill>
              </a:rPr>
              <a:t>pngimg.com</a:t>
            </a:r>
            <a:endParaRPr lang="en-RU" sz="11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5022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4261E05A-09A7-5C43-8984-EB5AE30514D5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Правдоподобие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3A78CF-DED2-4803-98F1-66F8CFB376F4}"/>
              </a:ext>
            </a:extLst>
          </p:cNvPr>
          <p:cNvSpPr txBox="1"/>
          <p:nvPr/>
        </p:nvSpPr>
        <p:spPr>
          <a:xfrm>
            <a:off x="612000" y="692696"/>
            <a:ext cx="824191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557A1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Правдоподобие выборки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:</a:t>
            </a: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>
              <a:buClr>
                <a:srgbClr val="2557A1"/>
              </a:buClr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557A1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>
              <a:buClr>
                <a:srgbClr val="2557A1"/>
              </a:buClr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>
              <a:buClr>
                <a:srgbClr val="2557A1"/>
              </a:buClr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>
              <a:buClr>
                <a:srgbClr val="2557A1"/>
              </a:buClr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557A1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endParaRPr lang="ru-RU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79FEAC9-8BFB-43EE-9640-C5DFB9A3A88A}"/>
                  </a:ext>
                </a:extLst>
              </p:cNvPr>
              <p:cNvSpPr txBox="1"/>
              <p:nvPr/>
            </p:nvSpPr>
            <p:spPr>
              <a:xfrm>
                <a:off x="1246932" y="1413073"/>
                <a:ext cx="4464496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buClr>
                    <a:srgbClr val="2557A1"/>
                  </a:buClr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</m:oMath>
                  </m:oMathPara>
                </a14:m>
                <a:endParaRPr lang="ru-RU" sz="2400" i="1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79FEAC9-8BFB-43EE-9640-C5DFB9A3A8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6932" y="1413073"/>
                <a:ext cx="4464496" cy="369332"/>
              </a:xfrm>
              <a:prstGeom prst="rect">
                <a:avLst/>
              </a:prstGeom>
              <a:blipFill>
                <a:blip r:embed="rId4"/>
                <a:stretch>
                  <a:fillRect l="-2459" b="-18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1100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1597432B-4DBA-AE42-8BDA-02456106FFF8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Правдоподобие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88B115-6D4B-455F-A5BA-EF01BE029B05}"/>
              </a:ext>
            </a:extLst>
          </p:cNvPr>
          <p:cNvSpPr txBox="1"/>
          <p:nvPr/>
        </p:nvSpPr>
        <p:spPr>
          <a:xfrm>
            <a:off x="612000" y="692696"/>
            <a:ext cx="824191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557A1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Правдоподобие выборки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:</a:t>
            </a: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>
              <a:buClr>
                <a:srgbClr val="2557A1"/>
              </a:buClr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557A1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>
              <a:buClr>
                <a:srgbClr val="2557A1"/>
              </a:buClr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>
              <a:buClr>
                <a:srgbClr val="2557A1"/>
              </a:buClr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>
              <a:buClr>
                <a:srgbClr val="2557A1"/>
              </a:buClr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557A1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endParaRPr lang="ru-RU" sz="2400" dirty="0"/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3F27C9AA-96A9-42FB-8B43-785816BE50AD}"/>
              </a:ext>
            </a:extLst>
          </p:cNvPr>
          <p:cNvGrpSpPr/>
          <p:nvPr/>
        </p:nvGrpSpPr>
        <p:grpSpPr>
          <a:xfrm>
            <a:off x="1246932" y="1407516"/>
            <a:ext cx="6925468" cy="374889"/>
            <a:chOff x="1184449" y="1247328"/>
            <a:chExt cx="6925468" cy="37488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FA810E8B-3A83-4320-B69C-B9F825D2D048}"/>
                    </a:ext>
                  </a:extLst>
                </p:cNvPr>
                <p:cNvSpPr txBox="1"/>
                <p:nvPr/>
              </p:nvSpPr>
              <p:spPr>
                <a:xfrm>
                  <a:off x="1184449" y="1252885"/>
                  <a:ext cx="4464496" cy="3693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buClr>
                      <a:srgbClr val="2557A1"/>
                    </a:buClr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L</m:t>
                        </m:r>
                        <m:d>
                          <m:dPr>
                            <m:ctrlPr>
                              <a:rPr lang="ru-RU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, …, </m:t>
                            </m:r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  <m:r>
                          <a:rPr lang="ru-RU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ru-RU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ℙ</m:t>
                        </m:r>
                        <m:d>
                          <m:dPr>
                            <m:ctrlP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, …, 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oMath>
                    </m:oMathPara>
                  </a14:m>
                  <a:endParaRPr lang="ru-RU" sz="2400" i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8F464D81-96CC-4F2C-A480-5593232193A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84449" y="1252885"/>
                  <a:ext cx="4464496" cy="369332"/>
                </a:xfrm>
                <a:prstGeom prst="rect">
                  <a:avLst/>
                </a:prstGeom>
                <a:blipFill>
                  <a:blip r:embed="rId5"/>
                  <a:stretch>
                    <a:fillRect l="-2319" b="-20000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8AECD1B8-59B5-4E14-A150-1A7F382ECB7F}"/>
                    </a:ext>
                  </a:extLst>
                </p:cNvPr>
                <p:cNvSpPr txBox="1"/>
                <p:nvPr/>
              </p:nvSpPr>
              <p:spPr>
                <a:xfrm>
                  <a:off x="5661645" y="1247328"/>
                  <a:ext cx="2448272" cy="3693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buClr>
                      <a:srgbClr val="2557A1"/>
                    </a:buClr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, …, 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r>
                              <a:rPr lang="en-US" sz="2400" b="0" i="1" smtClean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oMath>
                    </m:oMathPara>
                  </a14:m>
                  <a:endParaRPr lang="ru-RU" sz="2400" i="1" dirty="0">
                    <a:solidFill>
                      <a:srgbClr val="C0504D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8AECD1B8-59B5-4E14-A150-1A7F382ECB7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61645" y="1247328"/>
                  <a:ext cx="2448272" cy="369332"/>
                </a:xfrm>
                <a:prstGeom prst="rect">
                  <a:avLst/>
                </a:prstGeom>
                <a:blipFill>
                  <a:blip r:embed="rId6"/>
                  <a:stretch>
                    <a:fillRect l="-2736" b="-36667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431556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F625721F-8B01-7E41-8A18-D77ED4CEA3AD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Правдоподобие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458766-BE4F-435A-853D-621E860145D4}"/>
              </a:ext>
            </a:extLst>
          </p:cNvPr>
          <p:cNvSpPr txBox="1"/>
          <p:nvPr/>
        </p:nvSpPr>
        <p:spPr>
          <a:xfrm>
            <a:off x="612000" y="692696"/>
            <a:ext cx="824191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557A1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Правдоподобие выборки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:</a:t>
            </a: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>
              <a:buClr>
                <a:srgbClr val="2557A1"/>
              </a:buClr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557A1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>
              <a:buClr>
                <a:srgbClr val="2557A1"/>
              </a:buClr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>
              <a:buClr>
                <a:srgbClr val="2557A1"/>
              </a:buClr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>
              <a:buClr>
                <a:srgbClr val="2557A1"/>
              </a:buClr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557A1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endParaRPr lang="ru-RU" sz="2400" dirty="0"/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81BDFE2B-717C-4F61-A6B5-EC815608A248}"/>
              </a:ext>
            </a:extLst>
          </p:cNvPr>
          <p:cNvGrpSpPr/>
          <p:nvPr/>
        </p:nvGrpSpPr>
        <p:grpSpPr>
          <a:xfrm>
            <a:off x="1246932" y="1407516"/>
            <a:ext cx="6925468" cy="1045872"/>
            <a:chOff x="1184449" y="1247328"/>
            <a:chExt cx="6925468" cy="104587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91C0CFE1-35E1-4F32-AAC2-56C6EF269E5B}"/>
                    </a:ext>
                  </a:extLst>
                </p:cNvPr>
                <p:cNvSpPr txBox="1"/>
                <p:nvPr/>
              </p:nvSpPr>
              <p:spPr>
                <a:xfrm>
                  <a:off x="1184449" y="1252885"/>
                  <a:ext cx="4464496" cy="3693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buClr>
                      <a:srgbClr val="2557A1"/>
                    </a:buClr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L</m:t>
                        </m:r>
                        <m:d>
                          <m:dPr>
                            <m:ctrlPr>
                              <a:rPr lang="ru-RU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, …, </m:t>
                            </m:r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  <m:r>
                          <a:rPr lang="ru-RU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ru-RU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ℙ</m:t>
                        </m:r>
                        <m:d>
                          <m:dPr>
                            <m:ctrlP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, …, 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oMath>
                    </m:oMathPara>
                  </a14:m>
                  <a:endParaRPr lang="ru-RU" sz="2400" i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8F464D81-96CC-4F2C-A480-5593232193A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84449" y="1252885"/>
                  <a:ext cx="4464496" cy="369332"/>
                </a:xfrm>
                <a:prstGeom prst="rect">
                  <a:avLst/>
                </a:prstGeom>
                <a:blipFill>
                  <a:blip r:embed="rId5"/>
                  <a:stretch>
                    <a:fillRect l="-2319" b="-20000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66217950-7BB8-4FCD-81CA-03A4D36F2986}"/>
                    </a:ext>
                  </a:extLst>
                </p:cNvPr>
                <p:cNvSpPr txBox="1"/>
                <p:nvPr/>
              </p:nvSpPr>
              <p:spPr>
                <a:xfrm>
                  <a:off x="5661645" y="1247328"/>
                  <a:ext cx="2448272" cy="3693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buClr>
                      <a:srgbClr val="2557A1"/>
                    </a:buClr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, …, 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oMath>
                    </m:oMathPara>
                  </a14:m>
                  <a:endParaRPr lang="ru-RU" sz="2400" i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36177D00-C211-4327-9DAC-9E962C93D12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61645" y="1247328"/>
                  <a:ext cx="2448272" cy="369332"/>
                </a:xfrm>
                <a:prstGeom prst="rect">
                  <a:avLst/>
                </a:prstGeom>
                <a:blipFill>
                  <a:blip r:embed="rId6"/>
                  <a:stretch>
                    <a:fillRect l="-2743" b="-38333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C128B659-2957-4CDE-8E1F-73AA0FD89E4C}"/>
                    </a:ext>
                  </a:extLst>
                </p:cNvPr>
                <p:cNvSpPr txBox="1"/>
                <p:nvPr/>
              </p:nvSpPr>
              <p:spPr>
                <a:xfrm>
                  <a:off x="1185243" y="1923868"/>
                  <a:ext cx="4824536" cy="3693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buClr>
                      <a:srgbClr val="2557A1"/>
                    </a:buClr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 smtClean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r>
                              <a:rPr lang="en-US" sz="2400" b="0" i="1" smtClean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r>
                              <a:rPr lang="en-US" sz="2400" b="0" i="1" smtClean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⋅…⋅</m:t>
                        </m:r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r>
                              <a:rPr lang="en-US" sz="2400" b="0" i="1" smtClean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oMath>
                    </m:oMathPara>
                  </a14:m>
                  <a:endParaRPr lang="ru-RU" sz="2400" i="1" dirty="0">
                    <a:solidFill>
                      <a:srgbClr val="C0504D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C128B659-2957-4CDE-8E1F-73AA0FD89E4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85243" y="1923868"/>
                  <a:ext cx="4824536" cy="369332"/>
                </a:xfrm>
                <a:prstGeom prst="rect">
                  <a:avLst/>
                </a:prstGeom>
                <a:blipFill>
                  <a:blip r:embed="rId7"/>
                  <a:stretch>
                    <a:fillRect l="-1391" b="-36667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510809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-1288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Схема математической статистики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Выборка:">
                <a:extLst>
                  <a:ext uri="{FF2B5EF4-FFF2-40B4-BE49-F238E27FC236}">
                    <a16:creationId xmlns:a16="http://schemas.microsoft.com/office/drawing/2014/main" id="{8E6C9201-DFC6-45A2-AC97-2238CFCFF079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2649153" cy="407804"/>
              </a:xfrm>
              <a:prstGeom prst="rect">
                <a:avLst/>
              </a:prstGeom>
              <a:ln w="3175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wrap="square" lIns="90000" tIns="19050" rIns="46800" bIns="19050" anchor="t">
                <a:spAutoFit/>
              </a:bodyPr>
              <a:lstStyle/>
              <a:p>
                <a:pPr marL="9525" lvl="2" defTabSz="457200">
                  <a:spcBef>
                    <a:spcPts val="1200"/>
                  </a:spcBef>
                  <a:defRPr sz="2200">
                    <a:solidFill>
                      <a:srgbClr val="5E5E5E"/>
                    </a:solidFill>
                    <a:uFill>
                      <a:solidFill>
                        <a:srgbClr val="0059A9"/>
                      </a:solidFill>
                    </a:uFill>
                    <a:latin typeface="MyriadPro-Bold"/>
                    <a:ea typeface="MyriadPro-Bold"/>
                    <a:cs typeface="MyriadPro-Bold"/>
                    <a:sym typeface="MyriadPro-Bold"/>
                  </a:defRPr>
                </a:pPr>
                <a:r>
                  <a:rPr sz="2400" dirty="0" err="1">
                    <a:solidFill>
                      <a:srgbClr val="373737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rPr>
                  <a:t>Выборка</a:t>
                </a:r>
                <a:r>
                  <a:rPr sz="2400" dirty="0">
                    <a:solidFill>
                      <a:srgbClr val="373737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rPr>
                  <a:t>:</a:t>
                </a:r>
                <a:r>
                  <a:rPr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ar-AE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,...,</m:t>
                    </m:r>
                    <m:sSub>
                      <m:sSubPr>
                        <m:ctrlP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sz="2400" dirty="0">
                  <a:solidFill>
                    <a:srgbClr val="2658A1"/>
                  </a:solidFill>
                </a:endParaRPr>
              </a:p>
            </p:txBody>
          </p:sp>
        </mc:Choice>
        <mc:Fallback xmlns="">
          <p:sp>
            <p:nvSpPr>
              <p:cNvPr id="19" name="Выборка:">
                <a:extLst>
                  <a:ext uri="{FF2B5EF4-FFF2-40B4-BE49-F238E27FC236}">
                    <a16:creationId xmlns:a16="http://schemas.microsoft.com/office/drawing/2014/main" id="{8E6C9201-DFC6-45A2-AC97-2238CFCFF0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2649153" cy="407804"/>
              </a:xfrm>
              <a:prstGeom prst="rect">
                <a:avLst/>
              </a:prstGeom>
              <a:blipFill>
                <a:blip r:embed="rId4"/>
                <a:stretch>
                  <a:fillRect l="-3226" t="-17910" b="-40299"/>
                </a:stretch>
              </a:blipFill>
              <a:ln w="3175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xmlns:a14="http://schemas.microsoft.com/office/drawing/2010/main" val="1"/>
                </a:ext>
              </a:extLst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3">
                <a:extLst>
                  <a:ext uri="{FF2B5EF4-FFF2-40B4-BE49-F238E27FC236}">
                    <a16:creationId xmlns:a16="http://schemas.microsoft.com/office/drawing/2014/main" id="{C8B0F1FE-EA37-44C5-8B8D-39F6EF6E3376}"/>
                  </a:ext>
                </a:extLst>
              </p:cNvPr>
              <p:cNvSpPr/>
              <p:nvPr/>
            </p:nvSpPr>
            <p:spPr>
              <a:xfrm>
                <a:off x="1483594" y="1180337"/>
                <a:ext cx="610295" cy="6055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2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ru-RU" sz="32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RU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Rectangle 3">
                <a:extLst>
                  <a:ext uri="{FF2B5EF4-FFF2-40B4-BE49-F238E27FC236}">
                    <a16:creationId xmlns:a16="http://schemas.microsoft.com/office/drawing/2014/main" id="{C8B0F1FE-EA37-44C5-8B8D-39F6EF6E33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3594" y="1180337"/>
                <a:ext cx="610295" cy="60555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 4">
                <a:extLst>
                  <a:ext uri="{FF2B5EF4-FFF2-40B4-BE49-F238E27FC236}">
                    <a16:creationId xmlns:a16="http://schemas.microsoft.com/office/drawing/2014/main" id="{9EB602C8-4BE4-487D-8605-766B8455B3A5}"/>
                  </a:ext>
                </a:extLst>
              </p:cNvPr>
              <p:cNvSpPr/>
              <p:nvPr/>
            </p:nvSpPr>
            <p:spPr>
              <a:xfrm>
                <a:off x="4909834" y="1180978"/>
                <a:ext cx="1223989" cy="60426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32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sub>
                      </m:sSub>
                      <m:r>
                        <a:rPr lang="en-US" sz="32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32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32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RU" sz="32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5" name="Rectangle 4">
                <a:extLst>
                  <a:ext uri="{FF2B5EF4-FFF2-40B4-BE49-F238E27FC236}">
                    <a16:creationId xmlns:a16="http://schemas.microsoft.com/office/drawing/2014/main" id="{9EB602C8-4BE4-487D-8605-766B8455B3A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9834" y="1180978"/>
                <a:ext cx="1223989" cy="60426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Arrow">
            <a:extLst>
              <a:ext uri="{FF2B5EF4-FFF2-40B4-BE49-F238E27FC236}">
                <a16:creationId xmlns:a16="http://schemas.microsoft.com/office/drawing/2014/main" id="{AEEE7F79-C659-4B8A-AC73-4DABA83FB3F2}"/>
              </a:ext>
            </a:extLst>
          </p:cNvPr>
          <p:cNvSpPr/>
          <p:nvPr/>
        </p:nvSpPr>
        <p:spPr>
          <a:xfrm>
            <a:off x="2153323" y="1368168"/>
            <a:ext cx="2756511" cy="229888"/>
          </a:xfrm>
          <a:prstGeom prst="rightArrow">
            <a:avLst>
              <a:gd name="adj1" fmla="val 36848"/>
              <a:gd name="adj2" fmla="val 66277"/>
            </a:avLst>
          </a:prstGeom>
          <a:gradFill>
            <a:gsLst>
              <a:gs pos="0">
                <a:srgbClr val="28516A">
                  <a:alpha val="0"/>
                </a:srgbClr>
              </a:gs>
              <a:gs pos="100000">
                <a:srgbClr val="54748B"/>
              </a:gs>
            </a:gsLst>
          </a:gradFill>
          <a:ln w="3175">
            <a:miter lim="400000"/>
          </a:ln>
        </p:spPr>
        <p:txBody>
          <a:bodyPr lIns="19050" tIns="19050" rIns="19050" bIns="1905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29" name="Ответы на  вопросы…">
            <a:extLst>
              <a:ext uri="{FF2B5EF4-FFF2-40B4-BE49-F238E27FC236}">
                <a16:creationId xmlns:a16="http://schemas.microsoft.com/office/drawing/2014/main" id="{8F86C90F-93C0-4C23-921B-C0692C89F71E}"/>
              </a:ext>
            </a:extLst>
          </p:cNvPr>
          <p:cNvSpPr txBox="1"/>
          <p:nvPr/>
        </p:nvSpPr>
        <p:spPr>
          <a:xfrm>
            <a:off x="6823717" y="3180833"/>
            <a:ext cx="2009907" cy="138159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0000" tIns="19050" rIns="19050" bIns="19050" anchor="ctr">
            <a:spAutoFit/>
          </a:bodyPr>
          <a:lstStyle/>
          <a:p>
            <a:pPr algn="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sz="2400" dirty="0" err="1">
                <a:solidFill>
                  <a:srgbClr val="28516A"/>
                </a:solidFill>
              </a:rPr>
              <a:t>Ответы</a:t>
            </a:r>
            <a:r>
              <a:rPr sz="2400" dirty="0">
                <a:solidFill>
                  <a:srgbClr val="28516A"/>
                </a:solidFill>
              </a:rPr>
              <a:t> </a:t>
            </a:r>
            <a:r>
              <a:rPr sz="2400" dirty="0" err="1">
                <a:solidFill>
                  <a:srgbClr val="28516A"/>
                </a:solidFill>
              </a:rPr>
              <a:t>на</a:t>
            </a:r>
            <a:r>
              <a:rPr sz="2400" dirty="0">
                <a:solidFill>
                  <a:srgbClr val="28516A"/>
                </a:solidFill>
              </a:rPr>
              <a:t> </a:t>
            </a:r>
            <a:br>
              <a:rPr sz="2400" dirty="0">
                <a:solidFill>
                  <a:srgbClr val="28516A"/>
                </a:solidFill>
              </a:rPr>
            </a:br>
            <a:r>
              <a:rPr sz="2400" dirty="0" err="1">
                <a:solidFill>
                  <a:srgbClr val="28516A"/>
                </a:solidFill>
              </a:rPr>
              <a:t>вопросы</a:t>
            </a:r>
            <a:endParaRPr sz="2400" dirty="0">
              <a:solidFill>
                <a:srgbClr val="28516A"/>
              </a:solidFill>
            </a:endParaRPr>
          </a:p>
          <a:p>
            <a:pPr algn="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5E5E5E"/>
                </a:solidFill>
                <a:uFill>
                  <a:solidFill>
                    <a:srgbClr val="0059A9"/>
                  </a:solidFill>
                </a:u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rgbClr val="373737"/>
                </a:solidFill>
              </a:rPr>
              <a:t>проверка</a:t>
            </a:r>
            <a:r>
              <a:rPr sz="2400" dirty="0">
                <a:solidFill>
                  <a:srgbClr val="373737"/>
                </a:solidFill>
              </a:rPr>
              <a:t> </a:t>
            </a:r>
            <a:br>
              <a:rPr sz="2400" dirty="0">
                <a:solidFill>
                  <a:srgbClr val="373737"/>
                </a:solidFill>
              </a:rPr>
            </a:br>
            <a:r>
              <a:rPr sz="2400" dirty="0" err="1">
                <a:solidFill>
                  <a:srgbClr val="373737"/>
                </a:solidFill>
              </a:rPr>
              <a:t>гипотез</a:t>
            </a:r>
            <a:endParaRPr sz="2400" dirty="0">
              <a:solidFill>
                <a:srgbClr val="373737"/>
              </a:solidFill>
            </a:endParaRPr>
          </a:p>
        </p:txBody>
      </p:sp>
      <p:sp>
        <p:nvSpPr>
          <p:cNvPr id="30" name="Точность  оценки, прогнозов…">
            <a:extLst>
              <a:ext uri="{FF2B5EF4-FFF2-40B4-BE49-F238E27FC236}">
                <a16:creationId xmlns:a16="http://schemas.microsoft.com/office/drawing/2014/main" id="{ECAD4E8E-527C-4C90-82FB-BEEDD5FDA3FE}"/>
              </a:ext>
            </a:extLst>
          </p:cNvPr>
          <p:cNvSpPr txBox="1"/>
          <p:nvPr/>
        </p:nvSpPr>
        <p:spPr>
          <a:xfrm>
            <a:off x="6594998" y="813103"/>
            <a:ext cx="2238626" cy="167706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0000" tIns="19050" rIns="19050" bIns="19050" anchor="ctr">
            <a:spAutoFit/>
          </a:bodyPr>
          <a:lstStyle/>
          <a:p>
            <a:pPr algn="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sz="2400" dirty="0" err="1">
                <a:solidFill>
                  <a:srgbClr val="28516A"/>
                </a:solidFill>
              </a:rPr>
              <a:t>Точность</a:t>
            </a:r>
            <a:r>
              <a:rPr sz="2400" dirty="0">
                <a:solidFill>
                  <a:srgbClr val="28516A"/>
                </a:solidFill>
              </a:rPr>
              <a:t> </a:t>
            </a:r>
            <a:br>
              <a:rPr sz="2400" dirty="0">
                <a:solidFill>
                  <a:srgbClr val="28516A"/>
                </a:solidFill>
              </a:rPr>
            </a:br>
            <a:r>
              <a:rPr sz="2400" dirty="0" err="1">
                <a:solidFill>
                  <a:srgbClr val="28516A"/>
                </a:solidFill>
              </a:rPr>
              <a:t>оценки</a:t>
            </a:r>
            <a:r>
              <a:rPr sz="2400" dirty="0">
                <a:solidFill>
                  <a:srgbClr val="28516A"/>
                </a:solidFill>
              </a:rPr>
              <a:t>, </a:t>
            </a:r>
            <a:r>
              <a:rPr sz="2400" dirty="0" err="1">
                <a:solidFill>
                  <a:srgbClr val="28516A"/>
                </a:solidFill>
              </a:rPr>
              <a:t>прогнозов</a:t>
            </a:r>
            <a:endParaRPr sz="2400" dirty="0">
              <a:solidFill>
                <a:srgbClr val="28516A"/>
              </a:solidFill>
            </a:endParaRPr>
          </a:p>
          <a:p>
            <a:pPr algn="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5E5E5E"/>
                </a:solidFill>
                <a:uFill>
                  <a:solidFill>
                    <a:srgbClr val="0059A9"/>
                  </a:solidFill>
                </a:u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rgbClr val="373737"/>
                </a:solidFill>
              </a:rPr>
              <a:t>доверительные</a:t>
            </a:r>
            <a:r>
              <a:rPr sz="2400" dirty="0">
                <a:solidFill>
                  <a:srgbClr val="373737"/>
                </a:solidFill>
              </a:rPr>
              <a:t> </a:t>
            </a:r>
            <a:r>
              <a:rPr sz="2400" dirty="0" err="1">
                <a:solidFill>
                  <a:srgbClr val="373737"/>
                </a:solidFill>
              </a:rPr>
              <a:t>интервалы</a:t>
            </a:r>
            <a:endParaRPr sz="2400" dirty="0">
              <a:solidFill>
                <a:srgbClr val="373737"/>
              </a:solidFill>
            </a:endParaRPr>
          </a:p>
        </p:txBody>
      </p:sp>
      <p:sp>
        <p:nvSpPr>
          <p:cNvPr id="31" name="Как оценить:…">
            <a:extLst>
              <a:ext uri="{FF2B5EF4-FFF2-40B4-BE49-F238E27FC236}">
                <a16:creationId xmlns:a16="http://schemas.microsoft.com/office/drawing/2014/main" id="{D1208FE7-C8F7-4E88-B406-7084DDCE71B8}"/>
              </a:ext>
            </a:extLst>
          </p:cNvPr>
          <p:cNvSpPr txBox="1"/>
          <p:nvPr/>
        </p:nvSpPr>
        <p:spPr>
          <a:xfrm>
            <a:off x="539552" y="1847013"/>
            <a:ext cx="2626835" cy="21777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0000" tIns="18000" rIns="46800" bIns="19050">
            <a:noAutofit/>
          </a:bodyPr>
          <a:lstStyle/>
          <a:p>
            <a:pPr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sz="2400" dirty="0" err="1">
                <a:solidFill>
                  <a:srgbClr val="28516A"/>
                </a:solidFill>
              </a:rPr>
              <a:t>Как</a:t>
            </a:r>
            <a:r>
              <a:rPr sz="2400" dirty="0">
                <a:solidFill>
                  <a:srgbClr val="28516A"/>
                </a:solidFill>
              </a:rPr>
              <a:t> </a:t>
            </a:r>
            <a:r>
              <a:rPr sz="2400" dirty="0" err="1">
                <a:solidFill>
                  <a:srgbClr val="28516A"/>
                </a:solidFill>
              </a:rPr>
              <a:t>оценить</a:t>
            </a:r>
            <a:endParaRPr sz="2400" dirty="0">
              <a:solidFill>
                <a:srgbClr val="28516A"/>
              </a:solidFill>
            </a:endParaRPr>
          </a:p>
          <a:p>
            <a:pPr marL="342900" indent="-342900" defTabSz="584200">
              <a:lnSpc>
                <a:spcPct val="80000"/>
              </a:lnSpc>
              <a:spcBef>
                <a:spcPts val="1400"/>
              </a:spcBef>
              <a:buClr>
                <a:srgbClr val="28516A"/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rgbClr val="373737"/>
                </a:solidFill>
              </a:rPr>
              <a:t>Метод</a:t>
            </a:r>
            <a:r>
              <a:rPr sz="2400" dirty="0">
                <a:solidFill>
                  <a:srgbClr val="373737"/>
                </a:solidFill>
              </a:rPr>
              <a:t> </a:t>
            </a:r>
            <a:r>
              <a:rPr sz="2400" dirty="0" err="1">
                <a:solidFill>
                  <a:srgbClr val="373737"/>
                </a:solidFill>
              </a:rPr>
              <a:t>моментов</a:t>
            </a:r>
            <a:endParaRPr sz="2400" dirty="0">
              <a:solidFill>
                <a:srgbClr val="373737"/>
              </a:solidFill>
            </a:endParaRPr>
          </a:p>
          <a:p>
            <a:pPr marL="342900" indent="-342900" defTabSz="584200">
              <a:lnSpc>
                <a:spcPct val="80000"/>
              </a:lnSpc>
              <a:spcBef>
                <a:spcPts val="1400"/>
              </a:spcBef>
              <a:buClr>
                <a:srgbClr val="28516A"/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rgbClr val="373737"/>
                </a:solidFill>
              </a:rPr>
              <a:t>Метод</a:t>
            </a:r>
            <a:br>
              <a:rPr sz="2400" dirty="0">
                <a:solidFill>
                  <a:srgbClr val="373737"/>
                </a:solidFill>
              </a:rPr>
            </a:br>
            <a:r>
              <a:rPr sz="2400" dirty="0" err="1">
                <a:solidFill>
                  <a:srgbClr val="373737"/>
                </a:solidFill>
              </a:rPr>
              <a:t>максимального</a:t>
            </a:r>
            <a:r>
              <a:rPr sz="2400" dirty="0">
                <a:solidFill>
                  <a:srgbClr val="373737"/>
                </a:solidFill>
              </a:rPr>
              <a:t> </a:t>
            </a:r>
            <a:r>
              <a:rPr sz="2400" dirty="0" err="1">
                <a:solidFill>
                  <a:srgbClr val="373737"/>
                </a:solidFill>
              </a:rPr>
              <a:t>правдоподобия</a:t>
            </a:r>
            <a:endParaRPr sz="2400" dirty="0">
              <a:solidFill>
                <a:srgbClr val="373737"/>
              </a:solidFill>
            </a:endParaRPr>
          </a:p>
        </p:txBody>
      </p:sp>
      <p:sp>
        <p:nvSpPr>
          <p:cNvPr id="32" name="Союзники :…">
            <a:extLst>
              <a:ext uri="{FF2B5EF4-FFF2-40B4-BE49-F238E27FC236}">
                <a16:creationId xmlns:a16="http://schemas.microsoft.com/office/drawing/2014/main" id="{CB8E27D2-451B-4982-99C7-6EF4C03CB60F}"/>
              </a:ext>
            </a:extLst>
          </p:cNvPr>
          <p:cNvSpPr txBox="1"/>
          <p:nvPr/>
        </p:nvSpPr>
        <p:spPr>
          <a:xfrm>
            <a:off x="3592972" y="1852675"/>
            <a:ext cx="3077576" cy="206178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c="http://schemas.openxmlformats.org/markup-compatibility/2006" xmlns:a14="http://schemas.microsoft.com/office/drawing/2010/main" xmlns="" xmlns:m="http://schemas.openxmlformats.org/officeDocument/2006/math" xmlns:ma14="http://schemas.microsoft.com/office/mac/drawingml/2011/main" val="1"/>
            </a:ext>
          </a:extLst>
        </p:spPr>
        <p:txBody>
          <a:bodyPr wrap="square" lIns="90000" tIns="19050" rIns="46800" bIns="19050">
            <a:spAutoFit/>
          </a:bodyPr>
          <a:lstStyle/>
          <a:p>
            <a:pPr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sz="2400" dirty="0" err="1">
                <a:solidFill>
                  <a:srgbClr val="28516A"/>
                </a:solidFill>
              </a:rPr>
              <a:t>Союзники</a:t>
            </a:r>
            <a:endParaRPr lang="ru-RU" sz="2400" dirty="0">
              <a:solidFill>
                <a:srgbClr val="28516A"/>
              </a:solidFill>
            </a:endParaRPr>
          </a:p>
          <a:p>
            <a:pPr marL="276225" defTabSz="584200">
              <a:lnSpc>
                <a:spcPct val="80000"/>
              </a:lnSpc>
              <a:spcBef>
                <a:spcPts val="1400"/>
              </a:spcBef>
              <a:buClr>
                <a:srgbClr val="2459A4"/>
              </a:buClr>
              <a:buSzPct val="100000"/>
              <a:defRPr sz="2200" spc="22">
                <a:solidFill>
                  <a:srgbClr val="2658A1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lang="ru-RU" sz="2400" dirty="0">
                <a:solidFill>
                  <a:srgbClr val="28516A"/>
                </a:solidFill>
              </a:rPr>
              <a:t>Асимптотические</a:t>
            </a:r>
            <a:br>
              <a:rPr lang="ru-RU" sz="2400" dirty="0">
                <a:solidFill>
                  <a:srgbClr val="28516A"/>
                </a:solidFill>
              </a:rPr>
            </a:br>
            <a:r>
              <a:rPr lang="ru-RU" sz="2400" dirty="0">
                <a:solidFill>
                  <a:srgbClr val="28516A"/>
                </a:solidFill>
              </a:rPr>
              <a:t>(при большом </a:t>
            </a:r>
            <a:r>
              <a:rPr lang="en-US" sz="2400" dirty="0">
                <a:solidFill>
                  <a:srgbClr val="28516A"/>
                </a:solidFill>
              </a:rPr>
              <a:t>n)</a:t>
            </a:r>
          </a:p>
          <a:p>
            <a:pPr marL="619125" lvl="1" indent="-342900" defTabSz="584200">
              <a:lnSpc>
                <a:spcPct val="80000"/>
              </a:lnSpc>
              <a:spcBef>
                <a:spcPts val="1400"/>
              </a:spcBef>
              <a:buClr>
                <a:srgbClr val="28516A"/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lang="ru-RU" sz="2400" dirty="0">
                <a:solidFill>
                  <a:srgbClr val="373737"/>
                </a:solidFill>
              </a:rPr>
              <a:t>ЦПТ</a:t>
            </a:r>
          </a:p>
          <a:p>
            <a:pPr marL="619125" lvl="1" indent="-342900" defTabSz="584200">
              <a:lnSpc>
                <a:spcPct val="80000"/>
              </a:lnSpc>
              <a:spcBef>
                <a:spcPts val="1400"/>
              </a:spcBef>
              <a:buClr>
                <a:srgbClr val="28516A"/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lang="ru-RU" sz="2400" dirty="0">
                <a:solidFill>
                  <a:srgbClr val="373737"/>
                </a:solidFill>
              </a:rPr>
              <a:t>Дельта-метод </a:t>
            </a:r>
          </a:p>
        </p:txBody>
      </p:sp>
      <p:sp>
        <p:nvSpPr>
          <p:cNvPr id="33" name="Хорошие свойства:…">
            <a:extLst>
              <a:ext uri="{FF2B5EF4-FFF2-40B4-BE49-F238E27FC236}">
                <a16:creationId xmlns:a16="http://schemas.microsoft.com/office/drawing/2014/main" id="{BA2320D8-D56F-4FED-B052-FCCF50347F90}"/>
              </a:ext>
            </a:extLst>
          </p:cNvPr>
          <p:cNvSpPr txBox="1"/>
          <p:nvPr/>
        </p:nvSpPr>
        <p:spPr>
          <a:xfrm>
            <a:off x="539751" y="4377052"/>
            <a:ext cx="2944270" cy="176631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0000" tIns="19050" rIns="19050" bIns="19050" anchor="ctr">
            <a:spAutoFit/>
          </a:bodyPr>
          <a:lstStyle/>
          <a:p>
            <a:pPr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sz="2400" dirty="0" err="1">
                <a:solidFill>
                  <a:srgbClr val="28516A"/>
                </a:solidFill>
              </a:rPr>
              <a:t>Хорошие</a:t>
            </a:r>
            <a:r>
              <a:rPr sz="2400" dirty="0">
                <a:solidFill>
                  <a:srgbClr val="28516A"/>
                </a:solidFill>
              </a:rPr>
              <a:t> </a:t>
            </a:r>
            <a:r>
              <a:rPr sz="2400" dirty="0" err="1">
                <a:solidFill>
                  <a:srgbClr val="28516A"/>
                </a:solidFill>
              </a:rPr>
              <a:t>свойства</a:t>
            </a:r>
            <a:endParaRPr sz="2400" dirty="0">
              <a:solidFill>
                <a:srgbClr val="28516A"/>
              </a:solidFill>
            </a:endParaRPr>
          </a:p>
          <a:p>
            <a:pPr marL="342900" indent="-342900" defTabSz="584200">
              <a:lnSpc>
                <a:spcPct val="80000"/>
              </a:lnSpc>
              <a:spcBef>
                <a:spcPts val="1400"/>
              </a:spcBef>
              <a:buClr>
                <a:srgbClr val="28516A"/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rgbClr val="373737"/>
                </a:solidFill>
              </a:rPr>
              <a:t>Несмещенная</a:t>
            </a:r>
            <a:endParaRPr sz="2400" dirty="0">
              <a:solidFill>
                <a:srgbClr val="373737"/>
              </a:solidFill>
            </a:endParaRPr>
          </a:p>
          <a:p>
            <a:pPr marL="342900" indent="-342900" defTabSz="584200">
              <a:lnSpc>
                <a:spcPct val="80000"/>
              </a:lnSpc>
              <a:spcBef>
                <a:spcPts val="1400"/>
              </a:spcBef>
              <a:buClr>
                <a:srgbClr val="28516A"/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rgbClr val="373737"/>
                </a:solidFill>
              </a:rPr>
              <a:t>Состоятельная</a:t>
            </a:r>
            <a:endParaRPr sz="2400" dirty="0">
              <a:solidFill>
                <a:srgbClr val="373737"/>
              </a:solidFill>
            </a:endParaRPr>
          </a:p>
          <a:p>
            <a:pPr marL="342900" indent="-342900" defTabSz="584200">
              <a:lnSpc>
                <a:spcPct val="80000"/>
              </a:lnSpc>
              <a:spcBef>
                <a:spcPts val="1400"/>
              </a:spcBef>
              <a:buClr>
                <a:srgbClr val="28516A"/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rgbClr val="373737"/>
                </a:solidFill>
              </a:rPr>
              <a:t>Эффективная</a:t>
            </a:r>
            <a:r>
              <a:rPr sz="2400" dirty="0">
                <a:solidFill>
                  <a:srgbClr val="373737"/>
                </a:solidFill>
              </a:rPr>
              <a:t> </a:t>
            </a:r>
          </a:p>
        </p:txBody>
      </p:sp>
      <p:cxnSp>
        <p:nvCxnSpPr>
          <p:cNvPr id="34" name="Прямая со стрелкой 33">
            <a:extLst>
              <a:ext uri="{FF2B5EF4-FFF2-40B4-BE49-F238E27FC236}">
                <a16:creationId xmlns:a16="http://schemas.microsoft.com/office/drawing/2014/main" id="{9409A316-8211-496B-8E1B-C6BBC6BCA10C}"/>
              </a:ext>
            </a:extLst>
          </p:cNvPr>
          <p:cNvCxnSpPr>
            <a:cxnSpLocks/>
            <a:stCxn id="25" idx="3"/>
          </p:cNvCxnSpPr>
          <p:nvPr/>
        </p:nvCxnSpPr>
        <p:spPr>
          <a:xfrm flipV="1">
            <a:off x="6133823" y="1067172"/>
            <a:ext cx="1133876" cy="415940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>
            <a:extLst>
              <a:ext uri="{FF2B5EF4-FFF2-40B4-BE49-F238E27FC236}">
                <a16:creationId xmlns:a16="http://schemas.microsoft.com/office/drawing/2014/main" id="{E3888ACF-4976-4DBF-AA87-160C0FB3DF26}"/>
              </a:ext>
            </a:extLst>
          </p:cNvPr>
          <p:cNvCxnSpPr>
            <a:cxnSpLocks/>
          </p:cNvCxnSpPr>
          <p:nvPr/>
        </p:nvCxnSpPr>
        <p:spPr>
          <a:xfrm>
            <a:off x="6080166" y="1769423"/>
            <a:ext cx="1223159" cy="1353787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Прямоугольник 35">
                <a:extLst>
                  <a:ext uri="{FF2B5EF4-FFF2-40B4-BE49-F238E27FC236}">
                    <a16:creationId xmlns:a16="http://schemas.microsoft.com/office/drawing/2014/main" id="{9A60E9F6-F894-4DE7-AB37-32D77624855D}"/>
                  </a:ext>
                </a:extLst>
              </p:cNvPr>
              <p:cNvSpPr/>
              <p:nvPr/>
            </p:nvSpPr>
            <p:spPr>
              <a:xfrm>
                <a:off x="3589363" y="4079530"/>
                <a:ext cx="3077576" cy="2145652"/>
              </a:xfrm>
              <a:prstGeom prst="rect">
                <a:avLst/>
              </a:prstGeom>
            </p:spPr>
            <p:txBody>
              <a:bodyPr wrap="square" lIns="90000">
                <a:spAutoFit/>
              </a:bodyPr>
              <a:lstStyle/>
              <a:p>
                <a:pPr marL="276225" defTabSz="584200">
                  <a:lnSpc>
                    <a:spcPct val="80000"/>
                  </a:lnSpc>
                  <a:spcBef>
                    <a:spcPts val="1400"/>
                  </a:spcBef>
                  <a:buClr>
                    <a:srgbClr val="2459A4"/>
                  </a:buClr>
                  <a:buSzPct val="100000"/>
                  <a:defRPr sz="2200" spc="22">
                    <a:solidFill>
                      <a:srgbClr val="2658A1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defRPr>
                </a:pPr>
                <a:r>
                  <a:rPr lang="ru-RU" sz="2400" dirty="0">
                    <a:solidFill>
                      <a:srgbClr val="28516A"/>
                    </a:solidFill>
                  </a:rPr>
                  <a:t>Точные </a:t>
                </a:r>
              </a:p>
              <a:p>
                <a:pPr marL="619125" lvl="1" indent="-342900" defTabSz="584200">
                  <a:lnSpc>
                    <a:spcPct val="80000"/>
                  </a:lnSpc>
                  <a:spcBef>
                    <a:spcPts val="1400"/>
                  </a:spcBef>
                  <a:buClr>
                    <a:srgbClr val="28516A"/>
                  </a:buClr>
                  <a:buSzPct val="100000"/>
                  <a:buFont typeface="Arial" panose="020B0604020202020204" pitchFamily="34" charset="0"/>
                  <a:buChar char="•"/>
                  <a:defRPr sz="2200" spc="22">
                    <a:solidFill>
                      <a:srgbClr val="5E5E5E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defRPr>
                </a:pPr>
                <a:r>
                  <a:rPr lang="ru-RU" sz="2400" dirty="0">
                    <a:solidFill>
                      <a:srgbClr val="373737"/>
                    </a:solidFill>
                  </a:rPr>
                  <a:t>Теорема </a:t>
                </a:r>
                <a:r>
                  <a:rPr lang="ru-RU" sz="2400" dirty="0" err="1">
                    <a:solidFill>
                      <a:srgbClr val="373737"/>
                    </a:solidFill>
                  </a:rPr>
                  <a:t>Фишера</a:t>
                </a:r>
                <a:endParaRPr lang="ru-RU" sz="2400" dirty="0">
                  <a:solidFill>
                    <a:srgbClr val="373737"/>
                  </a:solidFill>
                </a:endParaRPr>
              </a:p>
              <a:p>
                <a:pPr marL="619125" lvl="1" indent="-342900" defTabSz="584200">
                  <a:lnSpc>
                    <a:spcPct val="80000"/>
                  </a:lnSpc>
                  <a:spcBef>
                    <a:spcPts val="1400"/>
                  </a:spcBef>
                  <a:buClr>
                    <a:srgbClr val="28516A"/>
                  </a:buClr>
                  <a:buSzPct val="100000"/>
                  <a:buFont typeface="Arial" panose="020B0604020202020204" pitchFamily="34" charset="0"/>
                  <a:buChar char="•"/>
                  <a:defRPr sz="2200" spc="22">
                    <a:solidFill>
                      <a:srgbClr val="5E5E5E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defRPr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ar-AE" sz="2400" i="1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ar-AE" sz="2400" i="1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ar-AE" sz="2400" dirty="0">
                  <a:solidFill>
                    <a:srgbClr val="373737"/>
                  </a:solidFill>
                </a:endParaRPr>
              </a:p>
              <a:p>
                <a:pPr marL="619125" lvl="1" indent="-342900" defTabSz="584200">
                  <a:lnSpc>
                    <a:spcPct val="80000"/>
                  </a:lnSpc>
                  <a:spcBef>
                    <a:spcPts val="1400"/>
                  </a:spcBef>
                  <a:buClr>
                    <a:srgbClr val="28516A"/>
                  </a:buClr>
                  <a:buSzPct val="100000"/>
                  <a:buFont typeface="Arial" panose="020B0604020202020204" pitchFamily="34" charset="0"/>
                  <a:buChar char="•"/>
                  <a:defRPr sz="2200" spc="22">
                    <a:solidFill>
                      <a:srgbClr val="5E5E5E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defRPr>
                </a:pPr>
                <a:r>
                  <a:rPr lang="ru-RU" sz="2400" dirty="0" err="1">
                    <a:solidFill>
                      <a:srgbClr val="373737"/>
                    </a:solidFill>
                  </a:rPr>
                  <a:t>Ещё</a:t>
                </a:r>
                <a:r>
                  <a:rPr lang="ru-RU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 err="1">
                    <a:solidFill>
                      <a:srgbClr val="373737"/>
                    </a:solidFill>
                  </a:rPr>
                  <a:t>союзники</a:t>
                </a:r>
                <a:r>
                  <a:rPr lang="ru-RU" sz="2400" dirty="0">
                    <a:solidFill>
                      <a:srgbClr val="373737"/>
                    </a:solidFill>
                  </a:rPr>
                  <a:t>!</a:t>
                </a:r>
              </a:p>
            </p:txBody>
          </p:sp>
        </mc:Choice>
        <mc:Fallback xmlns="">
          <p:sp>
            <p:nvSpPr>
              <p:cNvPr id="36" name="Прямоугольник 35">
                <a:extLst>
                  <a:ext uri="{FF2B5EF4-FFF2-40B4-BE49-F238E27FC236}">
                    <a16:creationId xmlns:a16="http://schemas.microsoft.com/office/drawing/2014/main" id="{9A60E9F6-F894-4DE7-AB37-32D7762485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9363" y="4079530"/>
                <a:ext cx="3077576" cy="2145652"/>
              </a:xfrm>
              <a:prstGeom prst="rect">
                <a:avLst/>
              </a:prstGeom>
              <a:blipFill>
                <a:blip r:embed="rId7"/>
                <a:stretch>
                  <a:fillRect t="-5398" b="-511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Параметры:">
                <a:extLst>
                  <a:ext uri="{FF2B5EF4-FFF2-40B4-BE49-F238E27FC236}">
                    <a16:creationId xmlns:a16="http://schemas.microsoft.com/office/drawing/2014/main" id="{44D94AF3-72AC-43A9-82B6-1CF13C245452}"/>
                  </a:ext>
                </a:extLst>
              </p:cNvPr>
              <p:cNvSpPr txBox="1"/>
              <p:nvPr/>
            </p:nvSpPr>
            <p:spPr>
              <a:xfrm>
                <a:off x="3216539" y="701710"/>
                <a:ext cx="2952328" cy="407804"/>
              </a:xfrm>
              <a:prstGeom prst="rect">
                <a:avLst/>
              </a:prstGeom>
              <a:ln w="3175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wrap="square" lIns="90000" tIns="19050" rIns="46800" bIns="19050" anchor="t">
                <a:spAutoFit/>
              </a:bodyPr>
              <a:lstStyle>
                <a:defPPr>
                  <a:defRPr lang="ru-RU"/>
                </a:defPPr>
                <a:lvl3pPr marL="9525" lvl="2" defTabSz="457200">
                  <a:spcBef>
                    <a:spcPts val="1200"/>
                  </a:spcBef>
                  <a:defRPr sz="2400">
                    <a:solidFill>
                      <a:srgbClr val="5E5E5E"/>
                    </a:solidFill>
                    <a:uFill>
                      <a:solidFill>
                        <a:srgbClr val="0059A9"/>
                      </a:solidFill>
                    </a:uFill>
                    <a:latin typeface="MyriadPro-Regular"/>
                    <a:ea typeface="MyriadPro-Regular"/>
                    <a:cs typeface="MyriadPro-Regular"/>
                  </a:defRPr>
                </a:lvl3pPr>
              </a:lstStyle>
              <a:p>
                <a:pPr lvl="2"/>
                <a:r>
                  <a:rPr lang="ru-RU" dirty="0">
                    <a:solidFill>
                      <a:srgbClr val="373737"/>
                    </a:solidFill>
                    <a:sym typeface="MyriadPro-Regular"/>
                  </a:rPr>
                  <a:t>Параметр:</a:t>
                </a:r>
                <a:r>
                  <a:rPr lang="ru-RU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lang="ru-RU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37" name="Параметры:">
                <a:extLst>
                  <a:ext uri="{FF2B5EF4-FFF2-40B4-BE49-F238E27FC236}">
                    <a16:creationId xmlns:a16="http://schemas.microsoft.com/office/drawing/2014/main" id="{44D94AF3-72AC-43A9-82B6-1CF13C2454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6539" y="701710"/>
                <a:ext cx="2952328" cy="407804"/>
              </a:xfrm>
              <a:prstGeom prst="rect">
                <a:avLst/>
              </a:prstGeom>
              <a:blipFill>
                <a:blip r:embed="rId8"/>
                <a:stretch>
                  <a:fillRect l="-2893" t="-16418" b="-41791"/>
                </a:stretch>
              </a:blipFill>
              <a:ln w="3175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xmlns:a14="http://schemas.microsoft.com/office/drawing/2010/main" val="1"/>
                </a:ext>
              </a:extLst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2403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70FF688D-4E3A-2742-A7D1-1D2010D1D11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Правдоподобие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68B864-1E54-4D72-B3EB-0DE58697AAD6}"/>
              </a:ext>
            </a:extLst>
          </p:cNvPr>
          <p:cNvSpPr txBox="1"/>
          <p:nvPr/>
        </p:nvSpPr>
        <p:spPr>
          <a:xfrm>
            <a:off x="612000" y="692696"/>
            <a:ext cx="824191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557A1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Правдоподобие выборки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:</a:t>
            </a: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>
              <a:buClr>
                <a:srgbClr val="2557A1"/>
              </a:buClr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557A1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>
              <a:buClr>
                <a:srgbClr val="2557A1"/>
              </a:buClr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>
              <a:buClr>
                <a:srgbClr val="2557A1"/>
              </a:buClr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>
              <a:buClr>
                <a:srgbClr val="2557A1"/>
              </a:buClr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285750" indent="-285750">
              <a:buClr>
                <a:srgbClr val="2557A1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endParaRPr lang="ru-RU" sz="2400" dirty="0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16F3D51F-7B7E-4B8F-8BE7-1E91080C98B2}"/>
              </a:ext>
            </a:extLst>
          </p:cNvPr>
          <p:cNvGrpSpPr/>
          <p:nvPr/>
        </p:nvGrpSpPr>
        <p:grpSpPr>
          <a:xfrm>
            <a:off x="1246932" y="1407516"/>
            <a:ext cx="6925468" cy="1373412"/>
            <a:chOff x="1184449" y="1247328"/>
            <a:chExt cx="6925468" cy="137341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09AEA2AF-BE69-46BA-8C39-3AA6F703613C}"/>
                    </a:ext>
                  </a:extLst>
                </p:cNvPr>
                <p:cNvSpPr txBox="1"/>
                <p:nvPr/>
              </p:nvSpPr>
              <p:spPr>
                <a:xfrm>
                  <a:off x="1184449" y="1252885"/>
                  <a:ext cx="4464496" cy="3693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buClr>
                      <a:srgbClr val="2557A1"/>
                    </a:buClr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L</m:t>
                        </m:r>
                        <m:d>
                          <m:dPr>
                            <m:ctrlPr>
                              <a:rPr lang="ru-RU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, …, </m:t>
                            </m:r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  <m:r>
                          <a:rPr lang="ru-RU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ru-RU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ℙ</m:t>
                        </m:r>
                        <m:d>
                          <m:dPr>
                            <m:ctrlP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, …, 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oMath>
                    </m:oMathPara>
                  </a14:m>
                  <a:endParaRPr lang="ru-RU" sz="2400" i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8F464D81-96CC-4F2C-A480-5593232193A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84449" y="1252885"/>
                  <a:ext cx="4464496" cy="369332"/>
                </a:xfrm>
                <a:prstGeom prst="rect">
                  <a:avLst/>
                </a:prstGeom>
                <a:blipFill>
                  <a:blip r:embed="rId5"/>
                  <a:stretch>
                    <a:fillRect l="-2319" b="-20000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0D7FFE5-EBAD-4F25-8F26-26CE5C6F2292}"/>
                    </a:ext>
                  </a:extLst>
                </p:cNvPr>
                <p:cNvSpPr txBox="1"/>
                <p:nvPr/>
              </p:nvSpPr>
              <p:spPr>
                <a:xfrm>
                  <a:off x="5661645" y="1247328"/>
                  <a:ext cx="2448272" cy="3693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buClr>
                      <a:srgbClr val="2557A1"/>
                    </a:buClr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, …, 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oMath>
                    </m:oMathPara>
                  </a14:m>
                  <a:endParaRPr lang="ru-RU" sz="2400" i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36177D00-C211-4327-9DAC-9E962C93D12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61645" y="1247328"/>
                  <a:ext cx="2448272" cy="369332"/>
                </a:xfrm>
                <a:prstGeom prst="rect">
                  <a:avLst/>
                </a:prstGeom>
                <a:blipFill>
                  <a:blip r:embed="rId6"/>
                  <a:stretch>
                    <a:fillRect l="-2743" b="-38333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56E36E18-B2B3-40A9-A463-9265DE992B9A}"/>
                    </a:ext>
                  </a:extLst>
                </p:cNvPr>
                <p:cNvSpPr txBox="1"/>
                <p:nvPr/>
              </p:nvSpPr>
              <p:spPr>
                <a:xfrm>
                  <a:off x="1185243" y="1923868"/>
                  <a:ext cx="4824536" cy="3693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buClr>
                      <a:srgbClr val="2557A1"/>
                    </a:buClr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⋅…⋅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oMath>
                    </m:oMathPara>
                  </a14:m>
                  <a:endParaRPr lang="ru-RU" sz="2400" i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6996B1E6-B1DD-4647-A8EB-EC797FEEED7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85243" y="1923868"/>
                  <a:ext cx="4824536" cy="369332"/>
                </a:xfrm>
                <a:prstGeom prst="rect">
                  <a:avLst/>
                </a:prstGeom>
                <a:blipFill>
                  <a:blip r:embed="rId7"/>
                  <a:stretch>
                    <a:fillRect l="-1389" b="-38333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05348D7-2E05-44A4-A672-A31B50928873}"/>
                    </a:ext>
                  </a:extLst>
                </p:cNvPr>
                <p:cNvSpPr txBox="1"/>
                <p:nvPr/>
              </p:nvSpPr>
              <p:spPr>
                <a:xfrm>
                  <a:off x="5975870" y="1612515"/>
                  <a:ext cx="2015856" cy="100822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buClr>
                      <a:srgbClr val="2557A1"/>
                    </a:buClr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C0504D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∏"/>
                            <m:ctrlPr>
                              <a:rPr lang="en-US" sz="2400" b="0" i="1" smtClean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400" b="0" i="1" smtClean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400" b="0" i="1" smtClean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400" b="0" i="1" smtClean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sz="2400" b="0" i="1" smtClean="0">
                                <a:solidFill>
                                  <a:srgbClr val="C0504D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C0504D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∣</m:t>
                                </m:r>
                                <m:r>
                                  <a:rPr lang="en-US" sz="2400" b="0" i="1" smtClean="0">
                                    <a:solidFill>
                                      <a:srgbClr val="C0504D"/>
                                    </a:solidFill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</m:e>
                        </m:nary>
                      </m:oMath>
                    </m:oMathPara>
                  </a14:m>
                  <a:endParaRPr lang="ru-RU" sz="2400" i="1" dirty="0">
                    <a:solidFill>
                      <a:srgbClr val="C0504D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05348D7-2E05-44A4-A672-A31B5092887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75870" y="1612515"/>
                  <a:ext cx="2015856" cy="1008225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811310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03D09058-42D2-384C-94FA-2A3F2D7E1E7C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Правдоподобие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23BAD94-E744-4B91-8F81-46C2B90F9401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241918" cy="37856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557A1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Правдоподобие выборки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557A1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285750" indent="-285750">
                  <a:buClr>
                    <a:srgbClr val="2557A1"/>
                  </a:buClr>
                  <a:buFont typeface="Arial" panose="020B0604020202020204" pitchFamily="34" charset="0"/>
                  <a:buChar char="•"/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557A1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557A1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557A1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557A1"/>
                  </a:buClr>
                </a:pPr>
                <a:r>
                  <a:rPr lang="ru-RU" sz="2400" b="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При разных значениях</a:t>
                </a:r>
                <a:r>
                  <a:rPr lang="ru-RU" sz="2400" b="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ru-RU" sz="2400" b="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b="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мы получаем большую или меньшую вероятность получить наблюдаемые данные</a:t>
                </a:r>
              </a:p>
              <a:p>
                <a:pPr marL="285750" indent="-285750">
                  <a:buClr>
                    <a:srgbClr val="2557A1"/>
                  </a:buClr>
                  <a:buFont typeface="Arial" panose="020B0604020202020204" pitchFamily="34" charset="0"/>
                  <a:buChar char="•"/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endParaRPr lang="ru-RU" sz="24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23BAD94-E744-4B91-8F81-46C2B90F94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241918" cy="3785652"/>
              </a:xfrm>
              <a:prstGeom prst="rect">
                <a:avLst/>
              </a:prstGeom>
              <a:blipFill>
                <a:blip r:embed="rId4"/>
                <a:stretch>
                  <a:fillRect l="-1109" t="-112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721C45D6-A661-4A12-8F4F-12E5A7D353FD}"/>
              </a:ext>
            </a:extLst>
          </p:cNvPr>
          <p:cNvGrpSpPr/>
          <p:nvPr/>
        </p:nvGrpSpPr>
        <p:grpSpPr>
          <a:xfrm>
            <a:off x="1246932" y="1407516"/>
            <a:ext cx="6925468" cy="1373412"/>
            <a:chOff x="1184449" y="1247328"/>
            <a:chExt cx="6925468" cy="137341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3746253B-9696-4632-A36C-D02EECA57C68}"/>
                    </a:ext>
                  </a:extLst>
                </p:cNvPr>
                <p:cNvSpPr txBox="1"/>
                <p:nvPr/>
              </p:nvSpPr>
              <p:spPr>
                <a:xfrm>
                  <a:off x="1184449" y="1252885"/>
                  <a:ext cx="4464496" cy="3693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buClr>
                      <a:srgbClr val="2557A1"/>
                    </a:buClr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L</m:t>
                        </m:r>
                        <m:d>
                          <m:dPr>
                            <m:ctrlPr>
                              <a:rPr lang="ru-RU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, …, </m:t>
                            </m:r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  <m:r>
                          <a:rPr lang="ru-RU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ru-RU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ℙ</m:t>
                        </m:r>
                        <m:d>
                          <m:dPr>
                            <m:ctrlP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, …, 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oMath>
                    </m:oMathPara>
                  </a14:m>
                  <a:endParaRPr lang="ru-RU" sz="2400" i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8F464D81-96CC-4F2C-A480-5593232193A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84449" y="1252885"/>
                  <a:ext cx="4464496" cy="369332"/>
                </a:xfrm>
                <a:prstGeom prst="rect">
                  <a:avLst/>
                </a:prstGeom>
                <a:blipFill>
                  <a:blip r:embed="rId5"/>
                  <a:stretch>
                    <a:fillRect l="-2319" b="-20000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5A9BB54F-8905-42BC-853B-62F89C94C1B1}"/>
                    </a:ext>
                  </a:extLst>
                </p:cNvPr>
                <p:cNvSpPr txBox="1"/>
                <p:nvPr/>
              </p:nvSpPr>
              <p:spPr>
                <a:xfrm>
                  <a:off x="5661645" y="1247328"/>
                  <a:ext cx="2448272" cy="3693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buClr>
                      <a:srgbClr val="2557A1"/>
                    </a:buClr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, …, 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oMath>
                    </m:oMathPara>
                  </a14:m>
                  <a:endParaRPr lang="ru-RU" sz="2400" i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36177D00-C211-4327-9DAC-9E962C93D12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61645" y="1247328"/>
                  <a:ext cx="2448272" cy="369332"/>
                </a:xfrm>
                <a:prstGeom prst="rect">
                  <a:avLst/>
                </a:prstGeom>
                <a:blipFill>
                  <a:blip r:embed="rId6"/>
                  <a:stretch>
                    <a:fillRect l="-2743" b="-38333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FBEC09F5-9B01-44A8-B5AA-5CA49071EB30}"/>
                    </a:ext>
                  </a:extLst>
                </p:cNvPr>
                <p:cNvSpPr txBox="1"/>
                <p:nvPr/>
              </p:nvSpPr>
              <p:spPr>
                <a:xfrm>
                  <a:off x="1185243" y="1923868"/>
                  <a:ext cx="4824536" cy="3693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buClr>
                      <a:srgbClr val="2557A1"/>
                    </a:buClr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⋅…⋅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oMath>
                    </m:oMathPara>
                  </a14:m>
                  <a:endParaRPr lang="ru-RU" sz="2400" i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6996B1E6-B1DD-4647-A8EB-EC797FEEED7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85243" y="1923868"/>
                  <a:ext cx="4824536" cy="369332"/>
                </a:xfrm>
                <a:prstGeom prst="rect">
                  <a:avLst/>
                </a:prstGeom>
                <a:blipFill>
                  <a:blip r:embed="rId7"/>
                  <a:stretch>
                    <a:fillRect l="-1389" b="-38333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F6D262-BC78-4CAB-8711-D39561E5BFDB}"/>
                    </a:ext>
                  </a:extLst>
                </p:cNvPr>
                <p:cNvSpPr txBox="1"/>
                <p:nvPr/>
              </p:nvSpPr>
              <p:spPr>
                <a:xfrm>
                  <a:off x="5975870" y="1612515"/>
                  <a:ext cx="2015856" cy="100822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buClr>
                      <a:srgbClr val="2557A1"/>
                    </a:buClr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∏"/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∣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</m:e>
                        </m:nary>
                      </m:oMath>
                    </m:oMathPara>
                  </a14:m>
                  <a:endParaRPr lang="ru-RU" sz="2400" i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3C347CC4-A224-4B49-B614-CD38F6BC12A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75870" y="1612515"/>
                  <a:ext cx="2015856" cy="1008225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092287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-98515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endParaRPr lang="ru-RU" sz="3200" b="1" dirty="0">
              <a:solidFill>
                <a:srgbClr val="0059A9"/>
              </a:solidFill>
              <a:latin typeface="Myriad Pro" panose="020B0503030403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0E14BB0-CEC8-5D4E-A656-5D289C1C5E56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241918" cy="56323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557A1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Правдоподобие выборки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557A1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285750" indent="-285750">
                  <a:buClr>
                    <a:srgbClr val="2557A1"/>
                  </a:buClr>
                  <a:buFont typeface="Arial" panose="020B0604020202020204" pitchFamily="34" charset="0"/>
                  <a:buChar char="•"/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557A1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557A1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557A1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557A1"/>
                  </a:buClr>
                </a:pPr>
                <a:r>
                  <a:rPr lang="ru-RU" sz="2400" b="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При разных значениях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ru-RU" sz="2400" b="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мы получаем большую или меньшую вероятность получить наблюдаемые данные</a:t>
                </a:r>
              </a:p>
              <a:p>
                <a:pPr marL="285750" indent="-285750">
                  <a:buClr>
                    <a:srgbClr val="2557A1"/>
                  </a:buClr>
                  <a:buFont typeface="Arial" panose="020B0604020202020204" pitchFamily="34" charset="0"/>
                  <a:buChar char="•"/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557A1"/>
                  </a:buClr>
                </a:pPr>
                <a:r>
                  <a:rPr lang="ru-RU" sz="2400" b="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выполнено неравенство </a:t>
                </a:r>
              </a:p>
              <a:p>
                <a:pPr marL="285750" indent="-285750">
                  <a:buClr>
                    <a:srgbClr val="2557A1"/>
                  </a:buClr>
                  <a:buFont typeface="Arial" panose="020B0604020202020204" pitchFamily="34" charset="0"/>
                  <a:buChar char="•"/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557A1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u-RU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ru-RU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&gt;</m:t>
                      </m:r>
                      <m:r>
                        <m:rPr>
                          <m:sty m:val="p"/>
                        </m:rP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ru-RU" sz="2400" b="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557A1"/>
                  </a:buClr>
                </a:pPr>
                <a:endParaRPr lang="en-US" sz="2400" b="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557A1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з</a:t>
                </a:r>
                <a:r>
                  <a:rPr lang="ru-RU" sz="2400" b="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начение параметра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ru-RU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называют </a:t>
                </a:r>
                <a:r>
                  <a:rPr lang="en-US" sz="2400" dirty="0">
                    <a:solidFill>
                      <a:srgbClr val="373737"/>
                    </a:solidFill>
                  </a:rPr>
                  <a:t>“</a:t>
                </a:r>
                <a:r>
                  <a:rPr lang="ru-RU" sz="2400" dirty="0">
                    <a:solidFill>
                      <a:srgbClr val="28516A"/>
                    </a:solidFill>
                  </a:rPr>
                  <a:t>более правдоподобным</a:t>
                </a:r>
                <a:r>
                  <a:rPr lang="en-US" sz="2400" dirty="0">
                    <a:solidFill>
                      <a:srgbClr val="373737"/>
                    </a:solidFill>
                  </a:rPr>
                  <a:t>”</a:t>
                </a:r>
                <a:endParaRPr lang="ru-RU" sz="2400" dirty="0">
                  <a:solidFill>
                    <a:srgbClr val="373737"/>
                  </a:solidFill>
                </a:endParaRPr>
              </a:p>
              <a:p>
                <a:endParaRPr lang="ru-RU" sz="24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0E14BB0-CEC8-5D4E-A656-5D289C1C5E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241918" cy="5632311"/>
              </a:xfrm>
              <a:prstGeom prst="rect">
                <a:avLst/>
              </a:prstGeom>
              <a:blipFill>
                <a:blip r:embed="rId4"/>
                <a:stretch>
                  <a:fillRect l="-1109" t="-75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D0130A31-09BE-5D47-8663-AB6B816FCAB9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Правдоподобие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31DDCF4-78C0-49C3-9001-488C236939D6}"/>
              </a:ext>
            </a:extLst>
          </p:cNvPr>
          <p:cNvGrpSpPr/>
          <p:nvPr/>
        </p:nvGrpSpPr>
        <p:grpSpPr>
          <a:xfrm>
            <a:off x="1246932" y="1407516"/>
            <a:ext cx="6925468" cy="1373412"/>
            <a:chOff x="1184449" y="1247328"/>
            <a:chExt cx="6925468" cy="137341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8F464D81-96CC-4F2C-A480-5593232193A7}"/>
                    </a:ext>
                  </a:extLst>
                </p:cNvPr>
                <p:cNvSpPr txBox="1"/>
                <p:nvPr/>
              </p:nvSpPr>
              <p:spPr>
                <a:xfrm>
                  <a:off x="1184449" y="1252885"/>
                  <a:ext cx="4464496" cy="3693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buClr>
                      <a:srgbClr val="2557A1"/>
                    </a:buClr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L</m:t>
                        </m:r>
                        <m:d>
                          <m:dPr>
                            <m:ctrlPr>
                              <a:rPr lang="ru-RU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, …, </m:t>
                            </m:r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  <m:r>
                          <a:rPr lang="ru-RU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ru-RU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ℙ</m:t>
                        </m:r>
                        <m:d>
                          <m:dPr>
                            <m:ctrlP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, …, 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oMath>
                    </m:oMathPara>
                  </a14:m>
                  <a:endParaRPr lang="ru-RU" sz="2400" i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8F464D81-96CC-4F2C-A480-5593232193A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84449" y="1252885"/>
                  <a:ext cx="4464496" cy="369332"/>
                </a:xfrm>
                <a:prstGeom prst="rect">
                  <a:avLst/>
                </a:prstGeom>
                <a:blipFill>
                  <a:blip r:embed="rId5"/>
                  <a:stretch>
                    <a:fillRect l="-2319" b="-20000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36177D00-C211-4327-9DAC-9E962C93D12F}"/>
                    </a:ext>
                  </a:extLst>
                </p:cNvPr>
                <p:cNvSpPr txBox="1"/>
                <p:nvPr/>
              </p:nvSpPr>
              <p:spPr>
                <a:xfrm>
                  <a:off x="5661645" y="1247328"/>
                  <a:ext cx="2448272" cy="3693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buClr>
                      <a:srgbClr val="2557A1"/>
                    </a:buClr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, …, 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oMath>
                    </m:oMathPara>
                  </a14:m>
                  <a:endParaRPr lang="ru-RU" sz="2400" i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36177D00-C211-4327-9DAC-9E962C93D12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61645" y="1247328"/>
                  <a:ext cx="2448272" cy="369332"/>
                </a:xfrm>
                <a:prstGeom prst="rect">
                  <a:avLst/>
                </a:prstGeom>
                <a:blipFill>
                  <a:blip r:embed="rId6"/>
                  <a:stretch>
                    <a:fillRect l="-2743" b="-38333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6996B1E6-B1DD-4647-A8EB-EC797FEEED7B}"/>
                    </a:ext>
                  </a:extLst>
                </p:cNvPr>
                <p:cNvSpPr txBox="1"/>
                <p:nvPr/>
              </p:nvSpPr>
              <p:spPr>
                <a:xfrm>
                  <a:off x="1185243" y="1923868"/>
                  <a:ext cx="4824536" cy="3693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buClr>
                      <a:srgbClr val="2557A1"/>
                    </a:buClr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⋅…⋅</m:t>
                        </m:r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∣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oMath>
                    </m:oMathPara>
                  </a14:m>
                  <a:endParaRPr lang="ru-RU" sz="2400" i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6996B1E6-B1DD-4647-A8EB-EC797FEEED7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85243" y="1923868"/>
                  <a:ext cx="4824536" cy="369332"/>
                </a:xfrm>
                <a:prstGeom prst="rect">
                  <a:avLst/>
                </a:prstGeom>
                <a:blipFill>
                  <a:blip r:embed="rId7"/>
                  <a:stretch>
                    <a:fillRect l="-1389" b="-38333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3C347CC4-A224-4B49-B614-CD38F6BC12A2}"/>
                    </a:ext>
                  </a:extLst>
                </p:cNvPr>
                <p:cNvSpPr txBox="1"/>
                <p:nvPr/>
              </p:nvSpPr>
              <p:spPr>
                <a:xfrm>
                  <a:off x="5975870" y="1612515"/>
                  <a:ext cx="2015856" cy="100822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buClr>
                      <a:srgbClr val="2557A1"/>
                    </a:buClr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∏"/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∣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</m:e>
                        </m:nary>
                      </m:oMath>
                    </m:oMathPara>
                  </a14:m>
                  <a:endParaRPr lang="ru-RU" sz="2400" i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3C347CC4-A224-4B49-B614-CD38F6BC12A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75870" y="1612515"/>
                  <a:ext cx="2015856" cy="1008225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4567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0E14BB0-CEC8-5D4E-A656-5D289C1C5E56}"/>
                  </a:ext>
                </a:extLst>
              </p:cNvPr>
              <p:cNvSpPr txBox="1"/>
              <p:nvPr/>
            </p:nvSpPr>
            <p:spPr>
              <a:xfrm>
                <a:off x="611560" y="692696"/>
                <a:ext cx="8241918" cy="50119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557A1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Метод максимального правдоподобия состоит в выборе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 качестве оценки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значения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при котором правдоподобие достигает максимума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557A1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557A1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∣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</m:nary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lim>
                          </m:limLow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func>
                    </m:oMath>
                  </m:oMathPara>
                </a14:m>
                <a:endParaRPr lang="ru-RU" sz="2400" i="1" dirty="0">
                  <a:solidFill>
                    <a:srgbClr val="000000"/>
                  </a:solidFill>
                  <a:latin typeface="Myriad Pro" panose="020B0503030403020204" pitchFamily="34" charset="0"/>
                </a:endParaRPr>
              </a:p>
              <a:p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Оценка максимального правдоподобия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b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</a:b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(</a:t>
                </a:r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maximum likelihood estimation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):</a:t>
                </a:r>
              </a:p>
              <a:p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p>
                          <m: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𝑀𝐿𝐸</m:t>
                          </m:r>
                        </m:sup>
                      </m:sSup>
                      <m:r>
                        <a:rPr lang="en-US" sz="2400" b="0" i="1" dirty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b="0" i="1" dirty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400" b="0" i="0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sz="2400" b="0" i="1" dirty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lim>
                          </m:limLow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  <m:d>
                            <m:dPr>
                              <m:ctrlP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∣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, …, 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endParaRPr lang="ru-RU" sz="24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0E14BB0-CEC8-5D4E-A656-5D289C1C5E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241918" cy="5011949"/>
              </a:xfrm>
              <a:prstGeom prst="rect">
                <a:avLst/>
              </a:prstGeom>
              <a:blipFill>
                <a:blip r:embed="rId4"/>
                <a:stretch>
                  <a:fillRect l="-1109" t="-852" r="-110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177DA505-54C8-6146-AB9C-35B056673D2C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Метод максимального правдоподобия</a:t>
            </a:r>
          </a:p>
        </p:txBody>
      </p:sp>
    </p:spTree>
    <p:extLst>
      <p:ext uri="{BB962C8B-B14F-4D97-AF65-F5344CB8AC3E}">
        <p14:creationId xmlns:p14="http://schemas.microsoft.com/office/powerpoint/2010/main" val="1388265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0E14BB0-CEC8-5D4E-A656-5D289C1C5E56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24191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557A1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Максимизация функции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L</m:t>
                    </m:r>
                    <m:d>
                      <m:dPr>
                        <m:ctrlPr>
                          <a:rPr lang="ru-RU" sz="2400" i="1" smtClean="0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равносильна максимизации функции</a:t>
                </a:r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l</m:t>
                    </m:r>
                    <m:r>
                      <m:rPr>
                        <m:sty m:val="p"/>
                      </m:rPr>
                      <a:rPr lang="en-US" sz="2400" b="0" i="0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sz="2400" b="0" i="0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L</m:t>
                    </m:r>
                    <m:d>
                      <m:dPr>
                        <m:ctrlPr>
                          <a:rPr lang="ru-RU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.</a:t>
                </a: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0E14BB0-CEC8-5D4E-A656-5D289C1C5E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241918" cy="830997"/>
              </a:xfrm>
              <a:prstGeom prst="rect">
                <a:avLst/>
              </a:prstGeom>
              <a:blipFill>
                <a:blip r:embed="rId4"/>
                <a:stretch>
                  <a:fillRect l="-1109" t="-5147" b="-1691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B2F59475-0E26-2344-B0E0-20B901106637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Метод максимального правдоподобия</a:t>
            </a:r>
          </a:p>
        </p:txBody>
      </p:sp>
    </p:spTree>
    <p:extLst>
      <p:ext uri="{BB962C8B-B14F-4D97-AF65-F5344CB8AC3E}">
        <p14:creationId xmlns:p14="http://schemas.microsoft.com/office/powerpoint/2010/main" val="2903221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0E14BB0-CEC8-5D4E-A656-5D289C1C5E56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241918" cy="51557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800"/>
                  </a:spcAft>
                  <a:buClr>
                    <a:srgbClr val="2557A1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С логарифмической функцией работать удобнее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поэтому правдоподобие обычно логарифмируют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и ищут максимум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spcAft>
                    <a:spcPts val="1800"/>
                  </a:spcAft>
                  <a:buClr>
                    <a:srgbClr val="2557A1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r>
                        <m:rPr>
                          <m:sty m:val="p"/>
                        </m:rP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ru-RU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∣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</m:e>
                          </m:func>
                        </m:e>
                      </m:nary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lim>
                          </m:limLow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func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Возьмём производную и приравняем её к нулю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</a:p>
              <a:p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func>
                                <m:func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∣</m:t>
                                      </m:r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func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den>
                          </m:f>
                        </m:e>
                      </m:nary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r>
                  <a:rPr lang="ru-RU" sz="2400" dirty="0">
                    <a:solidFill>
                      <a:srgbClr val="373737"/>
                    </a:solidFill>
                  </a:rPr>
                  <a:t>Решив это уравнение, получим оценку максимального правдоподобия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0E14BB0-CEC8-5D4E-A656-5D289C1C5E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241918" cy="5155770"/>
              </a:xfrm>
              <a:prstGeom prst="rect">
                <a:avLst/>
              </a:prstGeom>
              <a:blipFill>
                <a:blip r:embed="rId4"/>
                <a:stretch>
                  <a:fillRect l="-1109" t="-828" b="-189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B9C77FB2-43E3-6745-9126-A564BDB3EB23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Метод максимального правдоподобия</a:t>
            </a:r>
          </a:p>
        </p:txBody>
      </p:sp>
    </p:spTree>
    <p:extLst>
      <p:ext uri="{BB962C8B-B14F-4D97-AF65-F5344CB8AC3E}">
        <p14:creationId xmlns:p14="http://schemas.microsoft.com/office/powerpoint/2010/main" val="428128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Резюме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EC9BBBE-AC92-754D-8FA8-E9F52A9283C6}"/>
                  </a:ext>
                </a:extLst>
              </p:cNvPr>
              <p:cNvSpPr txBox="1"/>
              <p:nvPr/>
            </p:nvSpPr>
            <p:spPr>
              <a:xfrm>
                <a:off x="611560" y="692696"/>
                <a:ext cx="8025894" cy="48474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Метод максимального правдоподобия заключается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 максимизации вероятности получить наблюдаемые данные по неизвестным параметрам 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Возможны ситуации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в которых функция правдоподобия не ограничена и 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MLE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не существует </a:t>
                </a:r>
              </a:p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Возможны ситуации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 которых функция правдоподобия достигает глобального максимума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для нескольких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sz="2400" i="1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Метод нельзя использовать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не выполнены условия регулярности (область зависит от параметра или функция </a:t>
                </a:r>
                <a:r>
                  <a:rPr lang="ru-RU" sz="2400" dirty="0" err="1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недифференцируема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) 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EC9BBBE-AC92-754D-8FA8-E9F52A9283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025894" cy="4847481"/>
              </a:xfrm>
              <a:prstGeom prst="rect">
                <a:avLst/>
              </a:prstGeom>
              <a:blipFill>
                <a:blip r:embed="rId4"/>
                <a:stretch>
                  <a:fillRect l="-987" t="-881" b="-201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20300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95537" y="116632"/>
            <a:ext cx="8640959" cy="633670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Ins="0" bIns="0" anchor="ctr">
            <a:noAutofit/>
          </a:bodyPr>
          <a:lstStyle>
            <a:defPPr>
              <a:defRPr lang="ru-RU"/>
            </a:defPPr>
            <a:lvl1pPr>
              <a:defRPr sz="3200" b="1">
                <a:solidFill>
                  <a:srgbClr val="28516A"/>
                </a:solidFill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yriad Pro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yriad Pro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yriad Pro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9pPr>
          </a:lstStyle>
          <a:p>
            <a:pPr algn="ctr"/>
            <a:r>
              <a:rPr lang="ru-RU" altLang="ru-RU" dirty="0"/>
              <a:t>Дискретный пример</a:t>
            </a:r>
          </a:p>
        </p:txBody>
      </p:sp>
    </p:spTree>
    <p:extLst>
      <p:ext uri="{BB962C8B-B14F-4D97-AF65-F5344CB8AC3E}">
        <p14:creationId xmlns:p14="http://schemas.microsoft.com/office/powerpoint/2010/main" val="148832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">
            <a:extLst>
              <a:ext uri="{FF2B5EF4-FFF2-40B4-BE49-F238E27FC236}">
                <a16:creationId xmlns:a16="http://schemas.microsoft.com/office/drawing/2014/main" id="{3986B754-97E7-CC46-AAF2-C51E2684FF98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распределение Бернулли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936765A0-E27F-4BC5-909F-705857F9C2F5}"/>
                  </a:ext>
                </a:extLst>
              </p:cNvPr>
              <p:cNvSpPr/>
              <p:nvPr/>
            </p:nvSpPr>
            <p:spPr>
              <a:xfrm>
                <a:off x="683568" y="692696"/>
                <a:ext cx="4086200" cy="823815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1, 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если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любит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кофе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     </m:t>
                            </m:r>
                          </m:e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0, 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если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не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любит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кофе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936765A0-E27F-4BC5-909F-705857F9C2F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692696"/>
                <a:ext cx="4086200" cy="823815"/>
              </a:xfrm>
              <a:prstGeom prst="rect">
                <a:avLst/>
              </a:prstGeom>
              <a:blipFill>
                <a:blip r:embed="rId4"/>
                <a:stretch>
                  <a:fillRect l="-14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Таблица 6">
                <a:extLst>
                  <a:ext uri="{FF2B5EF4-FFF2-40B4-BE49-F238E27FC236}">
                    <a16:creationId xmlns:a16="http://schemas.microsoft.com/office/drawing/2014/main" id="{35EC8C8E-5F96-4280-91C5-7069A8D59A7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74267555"/>
                  </p:ext>
                </p:extLst>
              </p:nvPr>
            </p:nvGraphicFramePr>
            <p:xfrm>
              <a:off x="5111568" y="692696"/>
              <a:ext cx="3600400" cy="7416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66172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015497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923180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ℙ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Таблица 6">
                <a:extLst>
                  <a:ext uri="{FF2B5EF4-FFF2-40B4-BE49-F238E27FC236}">
                    <a16:creationId xmlns:a16="http://schemas.microsoft.com/office/drawing/2014/main" id="{35EC8C8E-5F96-4280-91C5-7069A8D59A7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74267555"/>
                  </p:ext>
                </p:extLst>
              </p:nvPr>
            </p:nvGraphicFramePr>
            <p:xfrm>
              <a:off x="5111568" y="692696"/>
              <a:ext cx="3600400" cy="7416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66172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015497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923180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r="-117582" b="-1322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3473" r="-92216" b="-1322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89474" r="-1316" b="-13225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t="-101639" r="-117582" b="-344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3473" t="-101639" r="-92216" b="-344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89474" t="-101639" r="-1316" b="-344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04543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">
            <a:extLst>
              <a:ext uri="{FF2B5EF4-FFF2-40B4-BE49-F238E27FC236}">
                <a16:creationId xmlns:a16="http://schemas.microsoft.com/office/drawing/2014/main" id="{3986B754-97E7-CC46-AAF2-C51E2684FF98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распределение Бернулли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80A6079F-6E4C-486C-BCD1-276BDE493E29}"/>
                  </a:ext>
                </a:extLst>
              </p:cNvPr>
              <p:cNvSpPr/>
              <p:nvPr/>
            </p:nvSpPr>
            <p:spPr>
              <a:xfrm>
                <a:off x="683568" y="692696"/>
                <a:ext cx="4086200" cy="823815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1, если любит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кофе      </m:t>
                            </m:r>
                          </m:e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0, если не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любит кофе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80A6079F-6E4C-486C-BCD1-276BDE493E2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692696"/>
                <a:ext cx="4086200" cy="823815"/>
              </a:xfrm>
              <a:prstGeom prst="rect">
                <a:avLst/>
              </a:prstGeom>
              <a:blipFill>
                <a:blip r:embed="rId4"/>
                <a:stretch>
                  <a:fillRect l="-14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Таблица 7">
                <a:extLst>
                  <a:ext uri="{FF2B5EF4-FFF2-40B4-BE49-F238E27FC236}">
                    <a16:creationId xmlns:a16="http://schemas.microsoft.com/office/drawing/2014/main" id="{4B510751-223E-484F-8356-15FF1315025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73678313"/>
                  </p:ext>
                </p:extLst>
              </p:nvPr>
            </p:nvGraphicFramePr>
            <p:xfrm>
              <a:off x="5111568" y="692696"/>
              <a:ext cx="3600400" cy="7416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66172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015497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923180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ℙ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Таблица 7">
                <a:extLst>
                  <a:ext uri="{FF2B5EF4-FFF2-40B4-BE49-F238E27FC236}">
                    <a16:creationId xmlns:a16="http://schemas.microsoft.com/office/drawing/2014/main" id="{4B510751-223E-484F-8356-15FF1315025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73678313"/>
                  </p:ext>
                </p:extLst>
              </p:nvPr>
            </p:nvGraphicFramePr>
            <p:xfrm>
              <a:off x="5111568" y="692696"/>
              <a:ext cx="3600400" cy="7416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66172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015497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923180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r="-117582" b="-1322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3473" r="-92216" b="-1322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89474" r="-1316" b="-13225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t="-101639" r="-117582" b="-344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3473" t="-101639" r="-92216" b="-344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89474" t="-101639" r="-1316" b="-344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7EAA475B-AE65-4591-A5F7-06AB37536F61}"/>
                  </a:ext>
                </a:extLst>
              </p:cNvPr>
              <p:cNvSpPr/>
              <p:nvPr/>
            </p:nvSpPr>
            <p:spPr>
              <a:xfrm>
                <a:off x="1331640" y="1772816"/>
                <a:ext cx="6282489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=0,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=1, 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𝐵𝑒𝑟𝑛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7EAA475B-AE65-4591-A5F7-06AB37536F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1640" y="1772816"/>
                <a:ext cx="6282489" cy="369332"/>
              </a:xfrm>
              <a:prstGeom prst="rect">
                <a:avLst/>
              </a:prstGeom>
              <a:blipFill>
                <a:blip r:embed="rId6"/>
                <a:stretch>
                  <a:fillRect l="-1164" b="-3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21397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-1288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Схема математической статистики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Выборка:">
                <a:extLst>
                  <a:ext uri="{FF2B5EF4-FFF2-40B4-BE49-F238E27FC236}">
                    <a16:creationId xmlns:a16="http://schemas.microsoft.com/office/drawing/2014/main" id="{1DF91F76-140A-45C2-B3DC-EB2D6ED80EA0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2649153" cy="407804"/>
              </a:xfrm>
              <a:prstGeom prst="rect">
                <a:avLst/>
              </a:prstGeom>
              <a:ln w="3175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wrap="square" lIns="90000" tIns="19050" rIns="46800" bIns="19050" anchor="t">
                <a:spAutoFit/>
              </a:bodyPr>
              <a:lstStyle/>
              <a:p>
                <a:pPr marL="9525" lvl="2" defTabSz="457200">
                  <a:spcBef>
                    <a:spcPts val="1200"/>
                  </a:spcBef>
                  <a:defRPr sz="2200">
                    <a:solidFill>
                      <a:srgbClr val="5E5E5E"/>
                    </a:solidFill>
                    <a:uFill>
                      <a:solidFill>
                        <a:srgbClr val="0059A9"/>
                      </a:solidFill>
                    </a:uFill>
                    <a:latin typeface="MyriadPro-Bold"/>
                    <a:ea typeface="MyriadPro-Bold"/>
                    <a:cs typeface="MyriadPro-Bold"/>
                    <a:sym typeface="MyriadPro-Bold"/>
                  </a:defRPr>
                </a:pPr>
                <a:r>
                  <a:rPr sz="2400" dirty="0" err="1">
                    <a:solidFill>
                      <a:srgbClr val="373737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rPr>
                  <a:t>Выборка</a:t>
                </a:r>
                <a:r>
                  <a:rPr sz="2400" dirty="0">
                    <a:solidFill>
                      <a:srgbClr val="373737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rPr>
                  <a:t>:</a:t>
                </a:r>
                <a:r>
                  <a:rPr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ar-AE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,...,</m:t>
                    </m:r>
                    <m:sSub>
                      <m:sSubPr>
                        <m:ctrlP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sz="2400" dirty="0">
                  <a:solidFill>
                    <a:srgbClr val="2658A1"/>
                  </a:solidFill>
                </a:endParaRPr>
              </a:p>
            </p:txBody>
          </p:sp>
        </mc:Choice>
        <mc:Fallback xmlns="">
          <p:sp>
            <p:nvSpPr>
              <p:cNvPr id="20" name="Выборка:">
                <a:extLst>
                  <a:ext uri="{FF2B5EF4-FFF2-40B4-BE49-F238E27FC236}">
                    <a16:creationId xmlns:a16="http://schemas.microsoft.com/office/drawing/2014/main" id="{1DF91F76-140A-45C2-B3DC-EB2D6ED80E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2649153" cy="407804"/>
              </a:xfrm>
              <a:prstGeom prst="rect">
                <a:avLst/>
              </a:prstGeom>
              <a:blipFill>
                <a:blip r:embed="rId4"/>
                <a:stretch>
                  <a:fillRect l="-3226" t="-17910" b="-40299"/>
                </a:stretch>
              </a:blipFill>
              <a:ln w="3175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xmlns:a14="http://schemas.microsoft.com/office/drawing/2010/main" val="1"/>
                </a:ext>
              </a:extLst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араметры:">
                <a:extLst>
                  <a:ext uri="{FF2B5EF4-FFF2-40B4-BE49-F238E27FC236}">
                    <a16:creationId xmlns:a16="http://schemas.microsoft.com/office/drawing/2014/main" id="{805DFB56-7998-4236-AB71-7D875FE89CD3}"/>
                  </a:ext>
                </a:extLst>
              </p:cNvPr>
              <p:cNvSpPr txBox="1"/>
              <p:nvPr/>
            </p:nvSpPr>
            <p:spPr>
              <a:xfrm>
                <a:off x="3216539" y="701710"/>
                <a:ext cx="2952328" cy="407804"/>
              </a:xfrm>
              <a:prstGeom prst="rect">
                <a:avLst/>
              </a:prstGeom>
              <a:ln w="3175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wrap="square" lIns="90000" tIns="19050" rIns="46800" bIns="19050" anchor="t">
                <a:spAutoFit/>
              </a:bodyPr>
              <a:lstStyle>
                <a:defPPr>
                  <a:defRPr lang="ru-RU"/>
                </a:defPPr>
                <a:lvl3pPr marL="9525" lvl="2" defTabSz="457200">
                  <a:spcBef>
                    <a:spcPts val="1200"/>
                  </a:spcBef>
                  <a:defRPr sz="2400">
                    <a:solidFill>
                      <a:srgbClr val="5E5E5E"/>
                    </a:solidFill>
                    <a:uFill>
                      <a:solidFill>
                        <a:srgbClr val="0059A9"/>
                      </a:solidFill>
                    </a:uFill>
                    <a:latin typeface="MyriadPro-Regular"/>
                    <a:ea typeface="MyriadPro-Regular"/>
                    <a:cs typeface="MyriadPro-Regular"/>
                  </a:defRPr>
                </a:lvl3pPr>
              </a:lstStyle>
              <a:p>
                <a:pPr lvl="2"/>
                <a:r>
                  <a:rPr lang="ru-RU" dirty="0">
                    <a:solidFill>
                      <a:srgbClr val="373737"/>
                    </a:solidFill>
                    <a:sym typeface="MyriadPro-Regular"/>
                  </a:rPr>
                  <a:t>Параметр:</a:t>
                </a:r>
                <a:r>
                  <a:rPr lang="ru-RU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lang="ru-RU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25" name="Параметры:">
                <a:extLst>
                  <a:ext uri="{FF2B5EF4-FFF2-40B4-BE49-F238E27FC236}">
                    <a16:creationId xmlns:a16="http://schemas.microsoft.com/office/drawing/2014/main" id="{805DFB56-7998-4236-AB71-7D875FE89C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6539" y="701710"/>
                <a:ext cx="2952328" cy="407804"/>
              </a:xfrm>
              <a:prstGeom prst="rect">
                <a:avLst/>
              </a:prstGeom>
              <a:blipFill>
                <a:blip r:embed="rId5"/>
                <a:stretch>
                  <a:fillRect l="-2893" t="-16418" b="-41791"/>
                </a:stretch>
              </a:blipFill>
              <a:ln w="3175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xmlns:a14="http://schemas.microsoft.com/office/drawing/2010/main" val="1"/>
                </a:ext>
              </a:extLst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ectangle 3">
                <a:extLst>
                  <a:ext uri="{FF2B5EF4-FFF2-40B4-BE49-F238E27FC236}">
                    <a16:creationId xmlns:a16="http://schemas.microsoft.com/office/drawing/2014/main" id="{E4C62D77-3FDE-4731-8742-C9F5D783C08F}"/>
                  </a:ext>
                </a:extLst>
              </p:cNvPr>
              <p:cNvSpPr/>
              <p:nvPr/>
            </p:nvSpPr>
            <p:spPr>
              <a:xfrm>
                <a:off x="1483594" y="1180337"/>
                <a:ext cx="610295" cy="6055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2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ru-RU" sz="32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RU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6" name="Rectangle 3">
                <a:extLst>
                  <a:ext uri="{FF2B5EF4-FFF2-40B4-BE49-F238E27FC236}">
                    <a16:creationId xmlns:a16="http://schemas.microsoft.com/office/drawing/2014/main" id="{E4C62D77-3FDE-4731-8742-C9F5D783C08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3594" y="1180337"/>
                <a:ext cx="610295" cy="60555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4">
                <a:extLst>
                  <a:ext uri="{FF2B5EF4-FFF2-40B4-BE49-F238E27FC236}">
                    <a16:creationId xmlns:a16="http://schemas.microsoft.com/office/drawing/2014/main" id="{9C03F29D-E26D-4FD2-99BE-ACD4163C2BBF}"/>
                  </a:ext>
                </a:extLst>
              </p:cNvPr>
              <p:cNvSpPr/>
              <p:nvPr/>
            </p:nvSpPr>
            <p:spPr>
              <a:xfrm>
                <a:off x="4909834" y="1180978"/>
                <a:ext cx="1223989" cy="60426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32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sub>
                      </m:sSub>
                      <m:r>
                        <a:rPr lang="en-US" sz="32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32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32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RU" sz="32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9" name="Rectangle 4">
                <a:extLst>
                  <a:ext uri="{FF2B5EF4-FFF2-40B4-BE49-F238E27FC236}">
                    <a16:creationId xmlns:a16="http://schemas.microsoft.com/office/drawing/2014/main" id="{9C03F29D-E26D-4FD2-99BE-ACD4163C2BB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9834" y="1180978"/>
                <a:ext cx="1223989" cy="60426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Arrow">
            <a:extLst>
              <a:ext uri="{FF2B5EF4-FFF2-40B4-BE49-F238E27FC236}">
                <a16:creationId xmlns:a16="http://schemas.microsoft.com/office/drawing/2014/main" id="{A649DE27-16E8-46F6-9210-C6220EBFA135}"/>
              </a:ext>
            </a:extLst>
          </p:cNvPr>
          <p:cNvSpPr/>
          <p:nvPr/>
        </p:nvSpPr>
        <p:spPr>
          <a:xfrm>
            <a:off x="2153323" y="1368168"/>
            <a:ext cx="2756511" cy="229888"/>
          </a:xfrm>
          <a:prstGeom prst="rightArrow">
            <a:avLst>
              <a:gd name="adj1" fmla="val 36848"/>
              <a:gd name="adj2" fmla="val 66277"/>
            </a:avLst>
          </a:prstGeom>
          <a:gradFill>
            <a:gsLst>
              <a:gs pos="0">
                <a:srgbClr val="28516A">
                  <a:alpha val="0"/>
                </a:srgbClr>
              </a:gs>
              <a:gs pos="100000">
                <a:srgbClr val="28516A"/>
              </a:gs>
            </a:gsLst>
          </a:gradFill>
          <a:ln w="3175">
            <a:miter lim="400000"/>
          </a:ln>
        </p:spPr>
        <p:txBody>
          <a:bodyPr lIns="19050" tIns="19050" rIns="19050" bIns="1905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31" name="Ответы на  вопросы…">
            <a:extLst>
              <a:ext uri="{FF2B5EF4-FFF2-40B4-BE49-F238E27FC236}">
                <a16:creationId xmlns:a16="http://schemas.microsoft.com/office/drawing/2014/main" id="{3E0619DD-A20F-4DBC-8C72-68324D9F1970}"/>
              </a:ext>
            </a:extLst>
          </p:cNvPr>
          <p:cNvSpPr txBox="1"/>
          <p:nvPr/>
        </p:nvSpPr>
        <p:spPr>
          <a:xfrm>
            <a:off x="6823717" y="3180833"/>
            <a:ext cx="2009907" cy="138159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0000" tIns="19050" rIns="19050" bIns="19050" anchor="ctr">
            <a:spAutoFit/>
          </a:bodyPr>
          <a:lstStyle/>
          <a:p>
            <a:pPr algn="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Ответы</a:t>
            </a:r>
            <a:r>
              <a:rPr sz="2400" dirty="0">
                <a:solidFill>
                  <a:schemeClr val="bg1">
                    <a:lumMod val="90000"/>
                  </a:schemeClr>
                </a:solidFill>
              </a:rPr>
              <a:t> </a:t>
            </a: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на</a:t>
            </a:r>
            <a:r>
              <a:rPr sz="2400" dirty="0">
                <a:solidFill>
                  <a:schemeClr val="bg1">
                    <a:lumMod val="90000"/>
                  </a:schemeClr>
                </a:solidFill>
              </a:rPr>
              <a:t> </a:t>
            </a:r>
            <a:br>
              <a:rPr sz="2400" dirty="0">
                <a:solidFill>
                  <a:schemeClr val="bg1">
                    <a:lumMod val="90000"/>
                  </a:schemeClr>
                </a:solidFill>
              </a:rPr>
            </a:b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вопросы</a:t>
            </a:r>
            <a:endParaRPr sz="2400" dirty="0">
              <a:solidFill>
                <a:schemeClr val="bg1">
                  <a:lumMod val="90000"/>
                </a:schemeClr>
              </a:solidFill>
            </a:endParaRPr>
          </a:p>
          <a:p>
            <a:pPr algn="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5E5E5E"/>
                </a:solidFill>
                <a:uFill>
                  <a:solidFill>
                    <a:srgbClr val="0059A9"/>
                  </a:solidFill>
                </a:u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проверка</a:t>
            </a:r>
            <a:r>
              <a:rPr sz="2400" dirty="0">
                <a:solidFill>
                  <a:schemeClr val="bg1">
                    <a:lumMod val="90000"/>
                  </a:schemeClr>
                </a:solidFill>
              </a:rPr>
              <a:t> </a:t>
            </a:r>
            <a:br>
              <a:rPr sz="2400" dirty="0">
                <a:solidFill>
                  <a:schemeClr val="bg1">
                    <a:lumMod val="90000"/>
                  </a:schemeClr>
                </a:solidFill>
              </a:rPr>
            </a:b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гипотез</a:t>
            </a:r>
            <a:endParaRPr sz="2400" dirty="0">
              <a:solidFill>
                <a:schemeClr val="bg1">
                  <a:lumMod val="90000"/>
                </a:schemeClr>
              </a:solidFill>
            </a:endParaRPr>
          </a:p>
        </p:txBody>
      </p:sp>
      <p:sp>
        <p:nvSpPr>
          <p:cNvPr id="32" name="Точность  оценки, прогнозов…">
            <a:extLst>
              <a:ext uri="{FF2B5EF4-FFF2-40B4-BE49-F238E27FC236}">
                <a16:creationId xmlns:a16="http://schemas.microsoft.com/office/drawing/2014/main" id="{680C1DE1-C2FD-4B3F-A94D-F83432AFC90E}"/>
              </a:ext>
            </a:extLst>
          </p:cNvPr>
          <p:cNvSpPr txBox="1"/>
          <p:nvPr/>
        </p:nvSpPr>
        <p:spPr>
          <a:xfrm>
            <a:off x="6594998" y="813103"/>
            <a:ext cx="2238626" cy="167706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0000" tIns="19050" rIns="19050" bIns="19050" anchor="ctr">
            <a:spAutoFit/>
          </a:bodyPr>
          <a:lstStyle/>
          <a:p>
            <a:pPr algn="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Точность</a:t>
            </a:r>
            <a:r>
              <a:rPr sz="2400" dirty="0">
                <a:solidFill>
                  <a:schemeClr val="bg1">
                    <a:lumMod val="90000"/>
                  </a:schemeClr>
                </a:solidFill>
              </a:rPr>
              <a:t> </a:t>
            </a:r>
            <a:br>
              <a:rPr sz="2400" dirty="0">
                <a:solidFill>
                  <a:schemeClr val="bg1">
                    <a:lumMod val="90000"/>
                  </a:schemeClr>
                </a:solidFill>
              </a:rPr>
            </a:b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оценки</a:t>
            </a:r>
            <a:r>
              <a:rPr sz="2400" dirty="0">
                <a:solidFill>
                  <a:schemeClr val="bg1">
                    <a:lumMod val="90000"/>
                  </a:schemeClr>
                </a:solidFill>
              </a:rPr>
              <a:t>, </a:t>
            </a: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прогнозов</a:t>
            </a:r>
            <a:endParaRPr sz="2400" dirty="0">
              <a:solidFill>
                <a:schemeClr val="bg1">
                  <a:lumMod val="90000"/>
                </a:schemeClr>
              </a:solidFill>
            </a:endParaRPr>
          </a:p>
          <a:p>
            <a:pPr algn="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5E5E5E"/>
                </a:solidFill>
                <a:uFill>
                  <a:solidFill>
                    <a:srgbClr val="0059A9"/>
                  </a:solidFill>
                </a:u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доверительные</a:t>
            </a:r>
            <a:r>
              <a:rPr sz="2400" dirty="0">
                <a:solidFill>
                  <a:schemeClr val="bg1">
                    <a:lumMod val="90000"/>
                  </a:schemeClr>
                </a:solidFill>
              </a:rPr>
              <a:t> </a:t>
            </a: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интервалы</a:t>
            </a:r>
            <a:endParaRPr sz="2400" dirty="0">
              <a:solidFill>
                <a:schemeClr val="bg1">
                  <a:lumMod val="90000"/>
                </a:schemeClr>
              </a:solidFill>
            </a:endParaRPr>
          </a:p>
        </p:txBody>
      </p:sp>
      <p:sp>
        <p:nvSpPr>
          <p:cNvPr id="33" name="Как оценить:…">
            <a:extLst>
              <a:ext uri="{FF2B5EF4-FFF2-40B4-BE49-F238E27FC236}">
                <a16:creationId xmlns:a16="http://schemas.microsoft.com/office/drawing/2014/main" id="{A1EBF1C6-8829-4D79-9A64-97A00D2C01DB}"/>
              </a:ext>
            </a:extLst>
          </p:cNvPr>
          <p:cNvSpPr txBox="1"/>
          <p:nvPr/>
        </p:nvSpPr>
        <p:spPr>
          <a:xfrm>
            <a:off x="539552" y="1847013"/>
            <a:ext cx="2626835" cy="21777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0000" tIns="18000" rIns="46800" bIns="19050">
            <a:noAutofit/>
          </a:bodyPr>
          <a:lstStyle/>
          <a:p>
            <a:pPr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Как</a:t>
            </a:r>
            <a:r>
              <a:rPr sz="2400" dirty="0">
                <a:solidFill>
                  <a:schemeClr val="bg1">
                    <a:lumMod val="90000"/>
                  </a:schemeClr>
                </a:solidFill>
              </a:rPr>
              <a:t> </a:t>
            </a: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оценить</a:t>
            </a:r>
            <a:endParaRPr sz="2400" dirty="0">
              <a:solidFill>
                <a:schemeClr val="bg1">
                  <a:lumMod val="90000"/>
                </a:schemeClr>
              </a:solidFill>
            </a:endParaRPr>
          </a:p>
          <a:p>
            <a:pPr marL="342900" indent="-342900" defTabSz="584200">
              <a:lnSpc>
                <a:spcPct val="80000"/>
              </a:lnSpc>
              <a:spcBef>
                <a:spcPts val="1400"/>
              </a:spcBef>
              <a:buClr>
                <a:schemeClr val="bg1">
                  <a:lumMod val="90000"/>
                </a:schemeClr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Метод</a:t>
            </a:r>
            <a:r>
              <a:rPr sz="2400" dirty="0">
                <a:solidFill>
                  <a:schemeClr val="bg1">
                    <a:lumMod val="90000"/>
                  </a:schemeClr>
                </a:solidFill>
              </a:rPr>
              <a:t> </a:t>
            </a: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моментов</a:t>
            </a:r>
            <a:endParaRPr sz="2400" dirty="0">
              <a:solidFill>
                <a:schemeClr val="bg1">
                  <a:lumMod val="90000"/>
                </a:schemeClr>
              </a:solidFill>
            </a:endParaRPr>
          </a:p>
          <a:p>
            <a:pPr marL="342900" indent="-342900" defTabSz="584200">
              <a:lnSpc>
                <a:spcPct val="80000"/>
              </a:lnSpc>
              <a:spcBef>
                <a:spcPts val="1400"/>
              </a:spcBef>
              <a:buClr>
                <a:srgbClr val="28516A"/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rgbClr val="373737"/>
                </a:solidFill>
              </a:rPr>
              <a:t>Метод</a:t>
            </a:r>
            <a:br>
              <a:rPr sz="2400" dirty="0">
                <a:solidFill>
                  <a:srgbClr val="373737"/>
                </a:solidFill>
              </a:rPr>
            </a:br>
            <a:r>
              <a:rPr sz="2400" dirty="0" err="1">
                <a:solidFill>
                  <a:srgbClr val="373737"/>
                </a:solidFill>
              </a:rPr>
              <a:t>максимального</a:t>
            </a:r>
            <a:r>
              <a:rPr sz="2400" dirty="0">
                <a:solidFill>
                  <a:srgbClr val="373737"/>
                </a:solidFill>
              </a:rPr>
              <a:t> </a:t>
            </a:r>
            <a:r>
              <a:rPr sz="2400" dirty="0" err="1">
                <a:solidFill>
                  <a:srgbClr val="373737"/>
                </a:solidFill>
              </a:rPr>
              <a:t>правдоподобия</a:t>
            </a:r>
            <a:endParaRPr sz="2400" dirty="0">
              <a:solidFill>
                <a:srgbClr val="373737"/>
              </a:solidFill>
            </a:endParaRPr>
          </a:p>
        </p:txBody>
      </p:sp>
      <p:sp>
        <p:nvSpPr>
          <p:cNvPr id="34" name="Союзники :…">
            <a:extLst>
              <a:ext uri="{FF2B5EF4-FFF2-40B4-BE49-F238E27FC236}">
                <a16:creationId xmlns:a16="http://schemas.microsoft.com/office/drawing/2014/main" id="{72109D13-F80D-453E-8C3D-10D497907857}"/>
              </a:ext>
            </a:extLst>
          </p:cNvPr>
          <p:cNvSpPr txBox="1"/>
          <p:nvPr/>
        </p:nvSpPr>
        <p:spPr>
          <a:xfrm>
            <a:off x="3592972" y="1852675"/>
            <a:ext cx="3077576" cy="206178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c="http://schemas.openxmlformats.org/markup-compatibility/2006" xmlns:a14="http://schemas.microsoft.com/office/drawing/2010/main" xmlns="" xmlns:m="http://schemas.openxmlformats.org/officeDocument/2006/math" xmlns:ma14="http://schemas.microsoft.com/office/mac/drawingml/2011/main" val="1"/>
            </a:ext>
          </a:extLst>
        </p:spPr>
        <p:txBody>
          <a:bodyPr wrap="square" lIns="90000" tIns="19050" rIns="46800" bIns="19050">
            <a:spAutoFit/>
          </a:bodyPr>
          <a:lstStyle/>
          <a:p>
            <a:pPr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Союзники</a:t>
            </a:r>
            <a:endParaRPr lang="ru-RU" sz="2400" dirty="0">
              <a:solidFill>
                <a:schemeClr val="bg1">
                  <a:lumMod val="90000"/>
                </a:schemeClr>
              </a:solidFill>
            </a:endParaRPr>
          </a:p>
          <a:p>
            <a:pPr marL="276225" defTabSz="584200">
              <a:lnSpc>
                <a:spcPct val="80000"/>
              </a:lnSpc>
              <a:spcBef>
                <a:spcPts val="1400"/>
              </a:spcBef>
              <a:buClr>
                <a:srgbClr val="2459A4"/>
              </a:buClr>
              <a:buSzPct val="100000"/>
              <a:defRPr sz="2200" spc="22">
                <a:solidFill>
                  <a:srgbClr val="2658A1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lang="ru-RU" sz="2400" dirty="0">
                <a:solidFill>
                  <a:schemeClr val="bg1">
                    <a:lumMod val="90000"/>
                  </a:schemeClr>
                </a:solidFill>
              </a:rPr>
              <a:t>Асимптотические</a:t>
            </a:r>
            <a:br>
              <a:rPr lang="ru-RU" sz="2400" dirty="0">
                <a:solidFill>
                  <a:schemeClr val="bg1">
                    <a:lumMod val="90000"/>
                  </a:schemeClr>
                </a:solidFill>
              </a:rPr>
            </a:br>
            <a:r>
              <a:rPr lang="ru-RU" sz="2400" dirty="0">
                <a:solidFill>
                  <a:schemeClr val="bg1">
                    <a:lumMod val="90000"/>
                  </a:schemeClr>
                </a:solidFill>
              </a:rPr>
              <a:t>(при большом </a:t>
            </a:r>
            <a:r>
              <a:rPr lang="en-US" sz="2400" dirty="0">
                <a:solidFill>
                  <a:schemeClr val="bg1">
                    <a:lumMod val="90000"/>
                  </a:schemeClr>
                </a:solidFill>
              </a:rPr>
              <a:t>n)</a:t>
            </a:r>
          </a:p>
          <a:p>
            <a:pPr marL="619125" lvl="1" indent="-342900" defTabSz="584200">
              <a:lnSpc>
                <a:spcPct val="80000"/>
              </a:lnSpc>
              <a:spcBef>
                <a:spcPts val="1400"/>
              </a:spcBef>
              <a:buClr>
                <a:schemeClr val="bg1">
                  <a:lumMod val="90000"/>
                </a:schemeClr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lang="ru-RU" sz="2400" dirty="0">
                <a:solidFill>
                  <a:schemeClr val="bg1">
                    <a:lumMod val="90000"/>
                  </a:schemeClr>
                </a:solidFill>
              </a:rPr>
              <a:t>ЦПТ</a:t>
            </a:r>
          </a:p>
          <a:p>
            <a:pPr marL="619125" lvl="1" indent="-342900" defTabSz="584200">
              <a:lnSpc>
                <a:spcPct val="80000"/>
              </a:lnSpc>
              <a:spcBef>
                <a:spcPts val="1400"/>
              </a:spcBef>
              <a:buClr>
                <a:schemeClr val="bg1">
                  <a:lumMod val="90000"/>
                </a:schemeClr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lang="ru-RU" sz="2400" dirty="0">
                <a:solidFill>
                  <a:schemeClr val="bg1">
                    <a:lumMod val="90000"/>
                  </a:schemeClr>
                </a:solidFill>
              </a:rPr>
              <a:t>Дельта-метод </a:t>
            </a:r>
          </a:p>
        </p:txBody>
      </p:sp>
      <p:cxnSp>
        <p:nvCxnSpPr>
          <p:cNvPr id="35" name="Прямая со стрелкой 3">
            <a:extLst>
              <a:ext uri="{FF2B5EF4-FFF2-40B4-BE49-F238E27FC236}">
                <a16:creationId xmlns:a16="http://schemas.microsoft.com/office/drawing/2014/main" id="{5765A0CF-EED3-471F-9130-496E416267FF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6133823" y="1067172"/>
            <a:ext cx="1133876" cy="415940"/>
          </a:xfrm>
          <a:prstGeom prst="straightConnector1">
            <a:avLst/>
          </a:prstGeom>
          <a:ln w="34925">
            <a:solidFill>
              <a:schemeClr val="bg1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 стрелкой 26">
            <a:extLst>
              <a:ext uri="{FF2B5EF4-FFF2-40B4-BE49-F238E27FC236}">
                <a16:creationId xmlns:a16="http://schemas.microsoft.com/office/drawing/2014/main" id="{FBE8D458-C7BE-430D-A7E2-26DDA6677EFC}"/>
              </a:ext>
            </a:extLst>
          </p:cNvPr>
          <p:cNvCxnSpPr>
            <a:cxnSpLocks/>
          </p:cNvCxnSpPr>
          <p:nvPr/>
        </p:nvCxnSpPr>
        <p:spPr>
          <a:xfrm>
            <a:off x="6080166" y="1769423"/>
            <a:ext cx="1223159" cy="1353787"/>
          </a:xfrm>
          <a:prstGeom prst="straightConnector1">
            <a:avLst/>
          </a:prstGeom>
          <a:ln w="34925">
            <a:solidFill>
              <a:schemeClr val="bg1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Прямоугольник 4">
                <a:extLst>
                  <a:ext uri="{FF2B5EF4-FFF2-40B4-BE49-F238E27FC236}">
                    <a16:creationId xmlns:a16="http://schemas.microsoft.com/office/drawing/2014/main" id="{667B3CE0-7C07-442E-8A3F-CF7701D49402}"/>
                  </a:ext>
                </a:extLst>
              </p:cNvPr>
              <p:cNvSpPr/>
              <p:nvPr/>
            </p:nvSpPr>
            <p:spPr>
              <a:xfrm>
                <a:off x="3589363" y="4079530"/>
                <a:ext cx="3077576" cy="2145652"/>
              </a:xfrm>
              <a:prstGeom prst="rect">
                <a:avLst/>
              </a:prstGeom>
            </p:spPr>
            <p:txBody>
              <a:bodyPr wrap="square" lIns="90000">
                <a:spAutoFit/>
              </a:bodyPr>
              <a:lstStyle/>
              <a:p>
                <a:pPr marL="276225" defTabSz="584200">
                  <a:lnSpc>
                    <a:spcPct val="80000"/>
                  </a:lnSpc>
                  <a:spcBef>
                    <a:spcPts val="1400"/>
                  </a:spcBef>
                  <a:buClr>
                    <a:srgbClr val="2459A4"/>
                  </a:buClr>
                  <a:buSzPct val="100000"/>
                  <a:defRPr sz="2200" spc="22">
                    <a:solidFill>
                      <a:srgbClr val="2658A1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defRPr>
                </a:pPr>
                <a:r>
                  <a:rPr lang="ru-RU" sz="2400" dirty="0">
                    <a:solidFill>
                      <a:schemeClr val="bg1">
                        <a:lumMod val="90000"/>
                      </a:schemeClr>
                    </a:solidFill>
                  </a:rPr>
                  <a:t>Точные </a:t>
                </a:r>
              </a:p>
              <a:p>
                <a:pPr marL="619125" lvl="1" indent="-342900" defTabSz="584200">
                  <a:lnSpc>
                    <a:spcPct val="80000"/>
                  </a:lnSpc>
                  <a:spcBef>
                    <a:spcPts val="1400"/>
                  </a:spcBef>
                  <a:buClr>
                    <a:schemeClr val="bg1">
                      <a:lumMod val="90000"/>
                    </a:schemeClr>
                  </a:buClr>
                  <a:buSzPct val="100000"/>
                  <a:buFont typeface="Arial" panose="020B0604020202020204" pitchFamily="34" charset="0"/>
                  <a:buChar char="•"/>
                  <a:defRPr sz="2200" spc="22">
                    <a:solidFill>
                      <a:srgbClr val="5E5E5E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defRPr>
                </a:pPr>
                <a:r>
                  <a:rPr lang="ru-RU" sz="2400" dirty="0">
                    <a:solidFill>
                      <a:schemeClr val="bg1">
                        <a:lumMod val="90000"/>
                      </a:schemeClr>
                    </a:solidFill>
                  </a:rPr>
                  <a:t>Теорема </a:t>
                </a:r>
                <a:r>
                  <a:rPr lang="ru-RU" sz="2400" dirty="0" err="1">
                    <a:solidFill>
                      <a:schemeClr val="bg1">
                        <a:lumMod val="90000"/>
                      </a:schemeClr>
                    </a:solidFill>
                  </a:rPr>
                  <a:t>Фишера</a:t>
                </a:r>
                <a:endParaRPr lang="ru-RU" sz="2400" dirty="0">
                  <a:solidFill>
                    <a:schemeClr val="bg1">
                      <a:lumMod val="90000"/>
                    </a:schemeClr>
                  </a:solidFill>
                </a:endParaRPr>
              </a:p>
              <a:p>
                <a:pPr marL="619125" lvl="1" indent="-342900" defTabSz="584200">
                  <a:lnSpc>
                    <a:spcPct val="80000"/>
                  </a:lnSpc>
                  <a:spcBef>
                    <a:spcPts val="1400"/>
                  </a:spcBef>
                  <a:buClr>
                    <a:schemeClr val="bg1">
                      <a:lumMod val="90000"/>
                    </a:schemeClr>
                  </a:buClr>
                  <a:buSzPct val="100000"/>
                  <a:buFont typeface="Arial" panose="020B0604020202020204" pitchFamily="34" charset="0"/>
                  <a:buChar char="•"/>
                  <a:defRPr sz="2200" spc="22">
                    <a:solidFill>
                      <a:srgbClr val="5E5E5E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defRPr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ar-AE" sz="2400" i="1">
                        <a:solidFill>
                          <a:schemeClr val="bg1">
                            <a:lumMod val="90000"/>
                          </a:schemeClr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ar-AE" sz="2400" i="1">
                        <a:solidFill>
                          <a:schemeClr val="bg1">
                            <a:lumMod val="90000"/>
                          </a:schemeClr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ar-AE" sz="2400" dirty="0">
                  <a:solidFill>
                    <a:schemeClr val="bg1">
                      <a:lumMod val="90000"/>
                    </a:schemeClr>
                  </a:solidFill>
                </a:endParaRPr>
              </a:p>
              <a:p>
                <a:pPr marL="619125" lvl="1" indent="-342900" defTabSz="584200">
                  <a:lnSpc>
                    <a:spcPct val="80000"/>
                  </a:lnSpc>
                  <a:spcBef>
                    <a:spcPts val="1400"/>
                  </a:spcBef>
                  <a:buClr>
                    <a:schemeClr val="bg1">
                      <a:lumMod val="90000"/>
                    </a:schemeClr>
                  </a:buClr>
                  <a:buSzPct val="100000"/>
                  <a:buFont typeface="Arial" panose="020B0604020202020204" pitchFamily="34" charset="0"/>
                  <a:buChar char="•"/>
                  <a:defRPr sz="2200" spc="22">
                    <a:solidFill>
                      <a:srgbClr val="5E5E5E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defRPr>
                </a:pPr>
                <a:r>
                  <a:rPr lang="ru-RU" sz="2400" dirty="0" err="1">
                    <a:solidFill>
                      <a:schemeClr val="bg1">
                        <a:lumMod val="90000"/>
                      </a:schemeClr>
                    </a:solidFill>
                  </a:rPr>
                  <a:t>Ещё</a:t>
                </a:r>
                <a:r>
                  <a:rPr lang="ru-RU" sz="2400" dirty="0">
                    <a:solidFill>
                      <a:schemeClr val="bg1">
                        <a:lumMod val="90000"/>
                      </a:schemeClr>
                    </a:solidFill>
                  </a:rPr>
                  <a:t> </a:t>
                </a:r>
                <a:r>
                  <a:rPr lang="ru-RU" sz="2400" dirty="0" err="1">
                    <a:solidFill>
                      <a:schemeClr val="bg1">
                        <a:lumMod val="90000"/>
                      </a:schemeClr>
                    </a:solidFill>
                  </a:rPr>
                  <a:t>союзники</a:t>
                </a:r>
                <a:r>
                  <a:rPr lang="ru-RU" sz="2400" dirty="0">
                    <a:solidFill>
                      <a:schemeClr val="bg1">
                        <a:lumMod val="90000"/>
                      </a:schemeClr>
                    </a:solidFill>
                  </a:rPr>
                  <a:t>!</a:t>
                </a:r>
              </a:p>
            </p:txBody>
          </p:sp>
        </mc:Choice>
        <mc:Fallback xmlns="">
          <p:sp>
            <p:nvSpPr>
              <p:cNvPr id="37" name="Прямоугольник 4">
                <a:extLst>
                  <a:ext uri="{FF2B5EF4-FFF2-40B4-BE49-F238E27FC236}">
                    <a16:creationId xmlns:a16="http://schemas.microsoft.com/office/drawing/2014/main" id="{667B3CE0-7C07-442E-8A3F-CF7701D494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9363" y="4079530"/>
                <a:ext cx="3077576" cy="2145652"/>
              </a:xfrm>
              <a:prstGeom prst="rect">
                <a:avLst/>
              </a:prstGeom>
              <a:blipFill>
                <a:blip r:embed="rId8"/>
                <a:stretch>
                  <a:fillRect t="-5398" b="-511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Rectangle 37">
            <a:extLst>
              <a:ext uri="{FF2B5EF4-FFF2-40B4-BE49-F238E27FC236}">
                <a16:creationId xmlns:a16="http://schemas.microsoft.com/office/drawing/2014/main" id="{C3E8C8CB-3F35-48CF-844B-3F65CE9F8A8D}"/>
              </a:ext>
            </a:extLst>
          </p:cNvPr>
          <p:cNvSpPr/>
          <p:nvPr/>
        </p:nvSpPr>
        <p:spPr>
          <a:xfrm>
            <a:off x="251520" y="3003298"/>
            <a:ext cx="3365909" cy="1076232"/>
          </a:xfrm>
          <a:prstGeom prst="rect">
            <a:avLst/>
          </a:prstGeom>
          <a:noFill/>
          <a:ln w="41275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40" name="Хорошие свойства:…">
            <a:extLst>
              <a:ext uri="{FF2B5EF4-FFF2-40B4-BE49-F238E27FC236}">
                <a16:creationId xmlns:a16="http://schemas.microsoft.com/office/drawing/2014/main" id="{0D761122-D9A5-40F0-A537-7A94D9AA8DE5}"/>
              </a:ext>
            </a:extLst>
          </p:cNvPr>
          <p:cNvSpPr txBox="1"/>
          <p:nvPr/>
        </p:nvSpPr>
        <p:spPr>
          <a:xfrm>
            <a:off x="539751" y="4377052"/>
            <a:ext cx="2944270" cy="176631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0000" tIns="19050" rIns="19050" bIns="19050" anchor="ctr">
            <a:spAutoFit/>
          </a:bodyPr>
          <a:lstStyle/>
          <a:p>
            <a:pPr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Хорошие</a:t>
            </a:r>
            <a:r>
              <a:rPr sz="2400" dirty="0">
                <a:solidFill>
                  <a:schemeClr val="bg1">
                    <a:lumMod val="90000"/>
                  </a:schemeClr>
                </a:solidFill>
              </a:rPr>
              <a:t> </a:t>
            </a: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свойства</a:t>
            </a:r>
            <a:endParaRPr sz="2400" dirty="0">
              <a:solidFill>
                <a:schemeClr val="bg1">
                  <a:lumMod val="90000"/>
                </a:schemeClr>
              </a:solidFill>
            </a:endParaRPr>
          </a:p>
          <a:p>
            <a:pPr marL="342900" indent="-342900" defTabSz="584200">
              <a:lnSpc>
                <a:spcPct val="80000"/>
              </a:lnSpc>
              <a:spcBef>
                <a:spcPts val="1400"/>
              </a:spcBef>
              <a:buClr>
                <a:schemeClr val="bg1">
                  <a:lumMod val="90000"/>
                </a:schemeClr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Несмещенная</a:t>
            </a:r>
            <a:endParaRPr sz="2400" dirty="0">
              <a:solidFill>
                <a:schemeClr val="bg1">
                  <a:lumMod val="90000"/>
                </a:schemeClr>
              </a:solidFill>
            </a:endParaRPr>
          </a:p>
          <a:p>
            <a:pPr marL="342900" indent="-342900" defTabSz="584200">
              <a:lnSpc>
                <a:spcPct val="80000"/>
              </a:lnSpc>
              <a:spcBef>
                <a:spcPts val="1400"/>
              </a:spcBef>
              <a:buClr>
                <a:schemeClr val="bg1">
                  <a:lumMod val="90000"/>
                </a:schemeClr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Состоятельная</a:t>
            </a:r>
            <a:endParaRPr sz="2400" dirty="0">
              <a:solidFill>
                <a:schemeClr val="bg1">
                  <a:lumMod val="90000"/>
                </a:schemeClr>
              </a:solidFill>
            </a:endParaRPr>
          </a:p>
          <a:p>
            <a:pPr marL="342900" indent="-342900" defTabSz="584200">
              <a:lnSpc>
                <a:spcPct val="80000"/>
              </a:lnSpc>
              <a:spcBef>
                <a:spcPts val="1400"/>
              </a:spcBef>
              <a:buClr>
                <a:schemeClr val="bg1">
                  <a:lumMod val="90000"/>
                </a:schemeClr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Эффективная</a:t>
            </a:r>
            <a:r>
              <a:rPr sz="2400" dirty="0">
                <a:solidFill>
                  <a:schemeClr val="bg1">
                    <a:lumMod val="9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5797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">
            <a:extLst>
              <a:ext uri="{FF2B5EF4-FFF2-40B4-BE49-F238E27FC236}">
                <a16:creationId xmlns:a16="http://schemas.microsoft.com/office/drawing/2014/main" id="{3986B754-97E7-CC46-AAF2-C51E2684FF98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распределение Бернулли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A8B3BDCA-72C3-4FC5-AD23-5D206039F523}"/>
                  </a:ext>
                </a:extLst>
              </p:cNvPr>
              <p:cNvSpPr/>
              <p:nvPr/>
            </p:nvSpPr>
            <p:spPr>
              <a:xfrm>
                <a:off x="683568" y="692696"/>
                <a:ext cx="4086200" cy="823815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1, 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если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любит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кофе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     </m:t>
                            </m:r>
                          </m:e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0, 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если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не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любит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кофе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A8B3BDCA-72C3-4FC5-AD23-5D206039F5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692696"/>
                <a:ext cx="4086200" cy="823815"/>
              </a:xfrm>
              <a:prstGeom prst="rect">
                <a:avLst/>
              </a:prstGeom>
              <a:blipFill>
                <a:blip r:embed="rId4"/>
                <a:stretch>
                  <a:fillRect l="-14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Таблица 7">
                <a:extLst>
                  <a:ext uri="{FF2B5EF4-FFF2-40B4-BE49-F238E27FC236}">
                    <a16:creationId xmlns:a16="http://schemas.microsoft.com/office/drawing/2014/main" id="{34A92A3B-B13F-42F0-94E3-48C83443BE4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55540650"/>
                  </p:ext>
                </p:extLst>
              </p:nvPr>
            </p:nvGraphicFramePr>
            <p:xfrm>
              <a:off x="5111568" y="692696"/>
              <a:ext cx="3600400" cy="7416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66172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015497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923180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ℙ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Таблица 7">
                <a:extLst>
                  <a:ext uri="{FF2B5EF4-FFF2-40B4-BE49-F238E27FC236}">
                    <a16:creationId xmlns:a16="http://schemas.microsoft.com/office/drawing/2014/main" id="{34A92A3B-B13F-42F0-94E3-48C83443BE4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55540650"/>
                  </p:ext>
                </p:extLst>
              </p:nvPr>
            </p:nvGraphicFramePr>
            <p:xfrm>
              <a:off x="5111568" y="692696"/>
              <a:ext cx="3600400" cy="7416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66172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015497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923180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r="-117582" b="-1322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3473" r="-92216" b="-1322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89474" r="-1316" b="-13225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t="-101639" r="-117582" b="-344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3473" t="-101639" r="-92216" b="-344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89474" t="-101639" r="-1316" b="-344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763EC56A-F9F6-4E84-A46B-C76589A41A4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3568" y="2421773"/>
                <a:ext cx="7452896" cy="575179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Задача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найти </a:t>
                </a:r>
                <a:r>
                  <a:rPr lang="en-US" sz="2400" dirty="0">
                    <a:solidFill>
                      <a:srgbClr val="373737"/>
                    </a:solidFill>
                  </a:rPr>
                  <a:t>ML</a:t>
                </a:r>
                <a:r>
                  <a:rPr lang="ru-RU" sz="2400" dirty="0">
                    <a:solidFill>
                      <a:srgbClr val="373737"/>
                    </a:solidFill>
                  </a:rPr>
                  <a:t>-оценку для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9" name="Объект 5">
                <a:extLst>
                  <a:ext uri="{FF2B5EF4-FFF2-40B4-BE49-F238E27FC236}">
                    <a16:creationId xmlns:a16="http://schemas.microsoft.com/office/drawing/2014/main" id="{763EC56A-F9F6-4E84-A46B-C76589A41A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2421773"/>
                <a:ext cx="7452896" cy="575179"/>
              </a:xfrm>
              <a:prstGeom prst="rect">
                <a:avLst/>
              </a:prstGeom>
              <a:blipFill>
                <a:blip r:embed="rId6"/>
                <a:stretch>
                  <a:fillRect l="-2453" t="-1473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D480819D-95C1-4A44-8D42-F11A15A1E361}"/>
                  </a:ext>
                </a:extLst>
              </p:cNvPr>
              <p:cNvSpPr/>
              <p:nvPr/>
            </p:nvSpPr>
            <p:spPr>
              <a:xfrm>
                <a:off x="1331640" y="1772816"/>
                <a:ext cx="6282489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=0,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=1, 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𝐵𝑒𝑟𝑛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D480819D-95C1-4A44-8D42-F11A15A1E3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1640" y="1772816"/>
                <a:ext cx="6282489" cy="369332"/>
              </a:xfrm>
              <a:prstGeom prst="rect">
                <a:avLst/>
              </a:prstGeom>
              <a:blipFill>
                <a:blip r:embed="rId7"/>
                <a:stretch>
                  <a:fillRect l="-1164" b="-3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08806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">
            <a:extLst>
              <a:ext uri="{FF2B5EF4-FFF2-40B4-BE49-F238E27FC236}">
                <a16:creationId xmlns:a16="http://schemas.microsoft.com/office/drawing/2014/main" id="{3986B754-97E7-CC46-AAF2-C51E2684FF98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распределение Бернулли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94A97033-1418-4081-A845-BEECF4F6F321}"/>
                  </a:ext>
                </a:extLst>
              </p:cNvPr>
              <p:cNvSpPr/>
              <p:nvPr/>
            </p:nvSpPr>
            <p:spPr>
              <a:xfrm>
                <a:off x="683568" y="692696"/>
                <a:ext cx="4086200" cy="823815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1, если любит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кофе      </m:t>
                            </m:r>
                          </m:e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0, если не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любит кофе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94A97033-1418-4081-A845-BEECF4F6F3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692696"/>
                <a:ext cx="4086200" cy="823815"/>
              </a:xfrm>
              <a:prstGeom prst="rect">
                <a:avLst/>
              </a:prstGeom>
              <a:blipFill>
                <a:blip r:embed="rId4"/>
                <a:stretch>
                  <a:fillRect l="-14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Таблица 8">
                <a:extLst>
                  <a:ext uri="{FF2B5EF4-FFF2-40B4-BE49-F238E27FC236}">
                    <a16:creationId xmlns:a16="http://schemas.microsoft.com/office/drawing/2014/main" id="{DD406988-4E72-40DA-9692-9E34F2E157A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52841152"/>
                  </p:ext>
                </p:extLst>
              </p:nvPr>
            </p:nvGraphicFramePr>
            <p:xfrm>
              <a:off x="5111568" y="692696"/>
              <a:ext cx="3600400" cy="7416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66172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015497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923180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ℙ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Таблица 8">
                <a:extLst>
                  <a:ext uri="{FF2B5EF4-FFF2-40B4-BE49-F238E27FC236}">
                    <a16:creationId xmlns:a16="http://schemas.microsoft.com/office/drawing/2014/main" id="{DD406988-4E72-40DA-9692-9E34F2E157A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52841152"/>
                  </p:ext>
                </p:extLst>
              </p:nvPr>
            </p:nvGraphicFramePr>
            <p:xfrm>
              <a:off x="5111568" y="692696"/>
              <a:ext cx="3600400" cy="7416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66172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015497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923180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r="-117582" b="-1322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3473" r="-92216" b="-1322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89474" r="-1316" b="-13225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t="-101639" r="-117582" b="-344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3473" t="-101639" r="-92216" b="-344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89474" t="-101639" r="-1316" b="-344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Объект 5">
                <a:extLst>
                  <a:ext uri="{FF2B5EF4-FFF2-40B4-BE49-F238E27FC236}">
                    <a16:creationId xmlns:a16="http://schemas.microsoft.com/office/drawing/2014/main" id="{A99AD2C5-FE4C-466E-871E-88B8D9543B9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3568" y="2421773"/>
                <a:ext cx="7452896" cy="575179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Задача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найти </a:t>
                </a:r>
                <a:r>
                  <a:rPr lang="en-US" sz="2400" dirty="0">
                    <a:solidFill>
                      <a:srgbClr val="373737"/>
                    </a:solidFill>
                  </a:rPr>
                  <a:t>ML</a:t>
                </a:r>
                <a:r>
                  <a:rPr lang="ru-RU" sz="2400" dirty="0">
                    <a:solidFill>
                      <a:srgbClr val="373737"/>
                    </a:solidFill>
                  </a:rPr>
                  <a:t>-оценку для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11" name="Объект 5">
                <a:extLst>
                  <a:ext uri="{FF2B5EF4-FFF2-40B4-BE49-F238E27FC236}">
                    <a16:creationId xmlns:a16="http://schemas.microsoft.com/office/drawing/2014/main" id="{A99AD2C5-FE4C-466E-871E-88B8D9543B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2421773"/>
                <a:ext cx="7452896" cy="575179"/>
              </a:xfrm>
              <a:prstGeom prst="rect">
                <a:avLst/>
              </a:prstGeom>
              <a:blipFill>
                <a:blip r:embed="rId6"/>
                <a:stretch>
                  <a:fillRect l="-2453" t="-1473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0537ADDD-0D9E-4A23-92E7-990FED642639}"/>
                  </a:ext>
                </a:extLst>
              </p:cNvPr>
              <p:cNvSpPr/>
              <p:nvPr/>
            </p:nvSpPr>
            <p:spPr>
              <a:xfrm>
                <a:off x="1331640" y="1772816"/>
                <a:ext cx="6282489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=0,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=1, 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𝐵𝑒𝑟𝑛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0537ADDD-0D9E-4A23-92E7-990FED64263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1640" y="1772816"/>
                <a:ext cx="6282489" cy="369332"/>
              </a:xfrm>
              <a:prstGeom prst="rect">
                <a:avLst/>
              </a:prstGeom>
              <a:blipFill>
                <a:blip r:embed="rId7"/>
                <a:stretch>
                  <a:fillRect l="-1164" b="-3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2D92B23A-35CB-4B37-ABD1-CD041DB9AC17}"/>
                  </a:ext>
                </a:extLst>
              </p:cNvPr>
              <p:cNvSpPr/>
              <p:nvPr/>
            </p:nvSpPr>
            <p:spPr>
              <a:xfrm>
                <a:off x="1385324" y="3058419"/>
                <a:ext cx="2412776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sepChr m:val="∣"/>
                          <m:ctrlPr>
                            <a:rPr lang="ru-RU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e>
                          <m:sSub>
                            <m:sSubPr>
                              <m:ctrlPr>
                                <a:rPr lang="en-US" sz="2400" b="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2D92B23A-35CB-4B37-ABD1-CD041DB9AC1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5324" y="3058419"/>
                <a:ext cx="2412776" cy="43345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6120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">
            <a:extLst>
              <a:ext uri="{FF2B5EF4-FFF2-40B4-BE49-F238E27FC236}">
                <a16:creationId xmlns:a16="http://schemas.microsoft.com/office/drawing/2014/main" id="{3986B754-97E7-CC46-AAF2-C51E2684FF98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распределение Бернулли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F579A1BB-E965-4BD7-84CC-BC0649E4B51C}"/>
                  </a:ext>
                </a:extLst>
              </p:cNvPr>
              <p:cNvSpPr/>
              <p:nvPr/>
            </p:nvSpPr>
            <p:spPr>
              <a:xfrm>
                <a:off x="683568" y="692696"/>
                <a:ext cx="4086200" cy="823815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1, 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если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любит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кофе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     </m:t>
                            </m:r>
                          </m:e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0, 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если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не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любит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кофе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F579A1BB-E965-4BD7-84CC-BC0649E4B51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692696"/>
                <a:ext cx="4086200" cy="823815"/>
              </a:xfrm>
              <a:prstGeom prst="rect">
                <a:avLst/>
              </a:prstGeom>
              <a:blipFill>
                <a:blip r:embed="rId4"/>
                <a:stretch>
                  <a:fillRect l="-14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Таблица 10">
                <a:extLst>
                  <a:ext uri="{FF2B5EF4-FFF2-40B4-BE49-F238E27FC236}">
                    <a16:creationId xmlns:a16="http://schemas.microsoft.com/office/drawing/2014/main" id="{FD22E04F-C537-499F-9926-A0AE12CD1EB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01766582"/>
                  </p:ext>
                </p:extLst>
              </p:nvPr>
            </p:nvGraphicFramePr>
            <p:xfrm>
              <a:off x="5111568" y="692696"/>
              <a:ext cx="3600400" cy="7416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66172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015497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923180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ℙ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1" name="Таблица 10">
                <a:extLst>
                  <a:ext uri="{FF2B5EF4-FFF2-40B4-BE49-F238E27FC236}">
                    <a16:creationId xmlns:a16="http://schemas.microsoft.com/office/drawing/2014/main" id="{FD22E04F-C537-499F-9926-A0AE12CD1EB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01766582"/>
                  </p:ext>
                </p:extLst>
              </p:nvPr>
            </p:nvGraphicFramePr>
            <p:xfrm>
              <a:off x="5111568" y="692696"/>
              <a:ext cx="3600400" cy="7416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66172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015497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923180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r="-117582" b="-1322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3473" r="-92216" b="-1322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89474" r="-1316" b="-13225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t="-101639" r="-117582" b="-344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3473" t="-101639" r="-92216" b="-344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89474" t="-101639" r="-1316" b="-344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Объект 5">
                <a:extLst>
                  <a:ext uri="{FF2B5EF4-FFF2-40B4-BE49-F238E27FC236}">
                    <a16:creationId xmlns:a16="http://schemas.microsoft.com/office/drawing/2014/main" id="{8ABFFD49-9D20-45EC-9FF0-A22AC2DDB94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3568" y="2421773"/>
                <a:ext cx="7452896" cy="575179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Задача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найти </a:t>
                </a:r>
                <a:r>
                  <a:rPr lang="en-US" sz="2400" dirty="0">
                    <a:solidFill>
                      <a:srgbClr val="373737"/>
                    </a:solidFill>
                  </a:rPr>
                  <a:t>ML</a:t>
                </a:r>
                <a:r>
                  <a:rPr lang="ru-RU" sz="2400" dirty="0">
                    <a:solidFill>
                      <a:srgbClr val="373737"/>
                    </a:solidFill>
                  </a:rPr>
                  <a:t>-оценку для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12" name="Объект 5">
                <a:extLst>
                  <a:ext uri="{FF2B5EF4-FFF2-40B4-BE49-F238E27FC236}">
                    <a16:creationId xmlns:a16="http://schemas.microsoft.com/office/drawing/2014/main" id="{8ABFFD49-9D20-45EC-9FF0-A22AC2DDB9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2421773"/>
                <a:ext cx="7452896" cy="575179"/>
              </a:xfrm>
              <a:prstGeom prst="rect">
                <a:avLst/>
              </a:prstGeom>
              <a:blipFill>
                <a:blip r:embed="rId6"/>
                <a:stretch>
                  <a:fillRect l="-2453" t="-1473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7703ECBA-1A02-45AF-AAD8-0BC1B6C57A9E}"/>
                  </a:ext>
                </a:extLst>
              </p:cNvPr>
              <p:cNvSpPr/>
              <p:nvPr/>
            </p:nvSpPr>
            <p:spPr>
              <a:xfrm>
                <a:off x="1331640" y="1772816"/>
                <a:ext cx="6282489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=0,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=1, 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𝐵𝑒𝑟𝑛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7703ECBA-1A02-45AF-AAD8-0BC1B6C57A9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1640" y="1772816"/>
                <a:ext cx="6282489" cy="369332"/>
              </a:xfrm>
              <a:prstGeom prst="rect">
                <a:avLst/>
              </a:prstGeom>
              <a:blipFill>
                <a:blip r:embed="rId7"/>
                <a:stretch>
                  <a:fillRect l="-1164" b="-3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0EC26F0C-C76F-4220-92CA-602293C21E31}"/>
                  </a:ext>
                </a:extLst>
              </p:cNvPr>
              <p:cNvSpPr/>
              <p:nvPr/>
            </p:nvSpPr>
            <p:spPr>
              <a:xfrm>
                <a:off x="1385324" y="3058419"/>
                <a:ext cx="2412776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sepChr m:val="∣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e>
                          <m:sSub>
                            <m:sSubPr>
                              <m:ctrlPr>
                                <a:rPr lang="en-US" sz="2400" b="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0EC26F0C-C76F-4220-92CA-602293C21E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5324" y="3058419"/>
                <a:ext cx="2412776" cy="43345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ED68ACF9-1292-49FF-B15B-7C5D1C42119D}"/>
                  </a:ext>
                </a:extLst>
              </p:cNvPr>
              <p:cNvSpPr/>
              <p:nvPr/>
            </p:nvSpPr>
            <p:spPr>
              <a:xfrm>
                <a:off x="3563384" y="3058419"/>
                <a:ext cx="2412776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u-RU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sepChr m:val="∣"/>
                          <m:ctrlPr>
                            <a:rPr lang="ru-RU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ED68ACF9-1292-49FF-B15B-7C5D1C4211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3384" y="3058419"/>
                <a:ext cx="2412776" cy="43345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07584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">
            <a:extLst>
              <a:ext uri="{FF2B5EF4-FFF2-40B4-BE49-F238E27FC236}">
                <a16:creationId xmlns:a16="http://schemas.microsoft.com/office/drawing/2014/main" id="{3986B754-97E7-CC46-AAF2-C51E2684FF98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распределение Бернулли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118037ED-740B-4A58-B16F-EAB8A44D5B57}"/>
                  </a:ext>
                </a:extLst>
              </p:cNvPr>
              <p:cNvSpPr/>
              <p:nvPr/>
            </p:nvSpPr>
            <p:spPr>
              <a:xfrm>
                <a:off x="683568" y="692696"/>
                <a:ext cx="4086200" cy="823815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1, 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если любит кофе      </m:t>
                            </m:r>
                          </m:e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0, 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если не любит кофе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118037ED-740B-4A58-B16F-EAB8A44D5B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692696"/>
                <a:ext cx="4086200" cy="823815"/>
              </a:xfrm>
              <a:prstGeom prst="rect">
                <a:avLst/>
              </a:prstGeom>
              <a:blipFill>
                <a:blip r:embed="rId4"/>
                <a:stretch>
                  <a:fillRect l="-14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2" name="Таблица 11">
                <a:extLst>
                  <a:ext uri="{FF2B5EF4-FFF2-40B4-BE49-F238E27FC236}">
                    <a16:creationId xmlns:a16="http://schemas.microsoft.com/office/drawing/2014/main" id="{32E24CD6-3D94-4910-AA4B-303EB8D27FC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30929003"/>
                  </p:ext>
                </p:extLst>
              </p:nvPr>
            </p:nvGraphicFramePr>
            <p:xfrm>
              <a:off x="5111568" y="692696"/>
              <a:ext cx="3600400" cy="7416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66172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015497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923180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ℙ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2" name="Таблица 11">
                <a:extLst>
                  <a:ext uri="{FF2B5EF4-FFF2-40B4-BE49-F238E27FC236}">
                    <a16:creationId xmlns:a16="http://schemas.microsoft.com/office/drawing/2014/main" id="{32E24CD6-3D94-4910-AA4B-303EB8D27FC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30929003"/>
                  </p:ext>
                </p:extLst>
              </p:nvPr>
            </p:nvGraphicFramePr>
            <p:xfrm>
              <a:off x="5111568" y="692696"/>
              <a:ext cx="3600400" cy="7416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66172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015497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923180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r="-117582" b="-1322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3473" r="-92216" b="-1322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89474" r="-1316" b="-13225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t="-101639" r="-117582" b="-344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3473" t="-101639" r="-92216" b="-344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89474" t="-101639" r="-1316" b="-344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Объект 5">
                <a:extLst>
                  <a:ext uri="{FF2B5EF4-FFF2-40B4-BE49-F238E27FC236}">
                    <a16:creationId xmlns:a16="http://schemas.microsoft.com/office/drawing/2014/main" id="{543B5841-2C4B-454D-9CF8-AF6BAF4258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3568" y="2421773"/>
                <a:ext cx="7452896" cy="575179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Задача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найти </a:t>
                </a:r>
                <a:r>
                  <a:rPr lang="en-US" sz="2400" dirty="0">
                    <a:solidFill>
                      <a:srgbClr val="373737"/>
                    </a:solidFill>
                  </a:rPr>
                  <a:t>ML</a:t>
                </a:r>
                <a:r>
                  <a:rPr lang="ru-RU" sz="2400" dirty="0">
                    <a:solidFill>
                      <a:srgbClr val="373737"/>
                    </a:solidFill>
                  </a:rPr>
                  <a:t>-оценку для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15" name="Объект 5">
                <a:extLst>
                  <a:ext uri="{FF2B5EF4-FFF2-40B4-BE49-F238E27FC236}">
                    <a16:creationId xmlns:a16="http://schemas.microsoft.com/office/drawing/2014/main" id="{543B5841-2C4B-454D-9CF8-AF6BAF4258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2421773"/>
                <a:ext cx="7452896" cy="575179"/>
              </a:xfrm>
              <a:prstGeom prst="rect">
                <a:avLst/>
              </a:prstGeom>
              <a:blipFill>
                <a:blip r:embed="rId6"/>
                <a:stretch>
                  <a:fillRect l="-2453" t="-1473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A5BD648B-4E11-46CF-A791-2F62D27A57F3}"/>
                  </a:ext>
                </a:extLst>
              </p:cNvPr>
              <p:cNvSpPr/>
              <p:nvPr/>
            </p:nvSpPr>
            <p:spPr>
              <a:xfrm>
                <a:off x="1331640" y="1772816"/>
                <a:ext cx="6282489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=0,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=1,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𝐵𝑒𝑟𝑛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A5BD648B-4E11-46CF-A791-2F62D27A57F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1640" y="1772816"/>
                <a:ext cx="6282489" cy="369332"/>
              </a:xfrm>
              <a:prstGeom prst="rect">
                <a:avLst/>
              </a:prstGeom>
              <a:blipFill>
                <a:blip r:embed="rId7"/>
                <a:stretch>
                  <a:fillRect l="-1164" b="-3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682D9FD7-6128-4DE6-B502-F23A42DDA87F}"/>
                  </a:ext>
                </a:extLst>
              </p:cNvPr>
              <p:cNvSpPr/>
              <p:nvPr/>
            </p:nvSpPr>
            <p:spPr>
              <a:xfrm>
                <a:off x="1385324" y="3058419"/>
                <a:ext cx="2412776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sepChr m:val="∣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e>
                          <m:sSub>
                            <m:sSubPr>
                              <m:ctrlPr>
                                <a:rPr lang="en-US" sz="2400" b="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682D9FD7-6128-4DE6-B502-F23A42DDA8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5324" y="3058419"/>
                <a:ext cx="2412776" cy="43345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D5880787-2D84-4721-A96E-AD01E5C01956}"/>
                  </a:ext>
                </a:extLst>
              </p:cNvPr>
              <p:cNvSpPr/>
              <p:nvPr/>
            </p:nvSpPr>
            <p:spPr>
              <a:xfrm>
                <a:off x="3563384" y="3058419"/>
                <a:ext cx="2412776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u-RU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sepChr m:val="∣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D5880787-2D84-4721-A96E-AD01E5C019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3384" y="3058419"/>
                <a:ext cx="2412776" cy="43345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C011DFEB-996C-4683-A020-E2FE2924F340}"/>
                  </a:ext>
                </a:extLst>
              </p:cNvPr>
              <p:cNvSpPr/>
              <p:nvPr/>
            </p:nvSpPr>
            <p:spPr>
              <a:xfrm>
                <a:off x="6101484" y="3058419"/>
                <a:ext cx="221384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C011DFEB-996C-4683-A020-E2FE2924F34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01484" y="3058419"/>
                <a:ext cx="221384" cy="43345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1876BA9B-F80C-4A86-AED3-9EE5DEAA333E}"/>
                  </a:ext>
                </a:extLst>
              </p:cNvPr>
              <p:cNvSpPr/>
              <p:nvPr/>
            </p:nvSpPr>
            <p:spPr>
              <a:xfrm>
                <a:off x="1363148" y="3492050"/>
                <a:ext cx="6265433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ru-RU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ru-RU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⋅…⋅</m:t>
                      </m:r>
                      <m:r>
                        <a:rPr lang="ru-RU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en-US" sz="2400" b="0" i="1" dirty="0">
                  <a:solidFill>
                    <a:srgbClr val="C0504D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1876BA9B-F80C-4A86-AED3-9EE5DEAA333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3148" y="3492050"/>
                <a:ext cx="6265433" cy="43345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1725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">
            <a:extLst>
              <a:ext uri="{FF2B5EF4-FFF2-40B4-BE49-F238E27FC236}">
                <a16:creationId xmlns:a16="http://schemas.microsoft.com/office/drawing/2014/main" id="{3986B754-97E7-CC46-AAF2-C51E2684FF98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распределение Бернулли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64D66DA6-D85A-4CB0-B846-D55568E43496}"/>
                  </a:ext>
                </a:extLst>
              </p:cNvPr>
              <p:cNvSpPr/>
              <p:nvPr/>
            </p:nvSpPr>
            <p:spPr>
              <a:xfrm>
                <a:off x="683568" y="692696"/>
                <a:ext cx="4086200" cy="823815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1, 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если любит кофе      </m:t>
                            </m:r>
                          </m:e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0, 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если не любит кофе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64D66DA6-D85A-4CB0-B846-D55568E434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692696"/>
                <a:ext cx="4086200" cy="823815"/>
              </a:xfrm>
              <a:prstGeom prst="rect">
                <a:avLst/>
              </a:prstGeom>
              <a:blipFill>
                <a:blip r:embed="rId4"/>
                <a:stretch>
                  <a:fillRect l="-14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6" name="Таблица 15">
                <a:extLst>
                  <a:ext uri="{FF2B5EF4-FFF2-40B4-BE49-F238E27FC236}">
                    <a16:creationId xmlns:a16="http://schemas.microsoft.com/office/drawing/2014/main" id="{24886FD4-D571-485B-B66C-974646F1CF3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42399149"/>
                  </p:ext>
                </p:extLst>
              </p:nvPr>
            </p:nvGraphicFramePr>
            <p:xfrm>
              <a:off x="5111568" y="692696"/>
              <a:ext cx="3600400" cy="7416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66172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015497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923180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ℙ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6" name="Таблица 15">
                <a:extLst>
                  <a:ext uri="{FF2B5EF4-FFF2-40B4-BE49-F238E27FC236}">
                    <a16:creationId xmlns:a16="http://schemas.microsoft.com/office/drawing/2014/main" id="{24886FD4-D571-485B-B66C-974646F1CF3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42399149"/>
                  </p:ext>
                </p:extLst>
              </p:nvPr>
            </p:nvGraphicFramePr>
            <p:xfrm>
              <a:off x="5111568" y="692696"/>
              <a:ext cx="3600400" cy="7416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66172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015497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923180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r="-117582" b="-1322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3473" r="-92216" b="-1322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89474" r="-1316" b="-13225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t="-101639" r="-117582" b="-344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3473" t="-101639" r="-92216" b="-344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89474" t="-101639" r="-1316" b="-344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Объект 5">
                <a:extLst>
                  <a:ext uri="{FF2B5EF4-FFF2-40B4-BE49-F238E27FC236}">
                    <a16:creationId xmlns:a16="http://schemas.microsoft.com/office/drawing/2014/main" id="{D5D2948A-9504-46B0-8F8A-A89E2CFF555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3568" y="2421773"/>
                <a:ext cx="7452896" cy="575179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Задача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найти </a:t>
                </a:r>
                <a:r>
                  <a:rPr lang="en-US" sz="2400" dirty="0">
                    <a:solidFill>
                      <a:srgbClr val="373737"/>
                    </a:solidFill>
                  </a:rPr>
                  <a:t>ML</a:t>
                </a:r>
                <a:r>
                  <a:rPr lang="ru-RU" sz="2400" dirty="0">
                    <a:solidFill>
                      <a:srgbClr val="373737"/>
                    </a:solidFill>
                  </a:rPr>
                  <a:t>-оценку для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19" name="Объект 5">
                <a:extLst>
                  <a:ext uri="{FF2B5EF4-FFF2-40B4-BE49-F238E27FC236}">
                    <a16:creationId xmlns:a16="http://schemas.microsoft.com/office/drawing/2014/main" id="{D5D2948A-9504-46B0-8F8A-A89E2CFF55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2421773"/>
                <a:ext cx="7452896" cy="575179"/>
              </a:xfrm>
              <a:prstGeom prst="rect">
                <a:avLst/>
              </a:prstGeom>
              <a:blipFill>
                <a:blip r:embed="rId6"/>
                <a:stretch>
                  <a:fillRect l="-2453" t="-1473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F51D5010-9946-4915-A3F0-BB4CE8F74228}"/>
                  </a:ext>
                </a:extLst>
              </p:cNvPr>
              <p:cNvSpPr/>
              <p:nvPr/>
            </p:nvSpPr>
            <p:spPr>
              <a:xfrm>
                <a:off x="1331640" y="1772816"/>
                <a:ext cx="6282489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=0,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=1,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𝐵𝑒𝑟𝑛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F51D5010-9946-4915-A3F0-BB4CE8F7422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1640" y="1772816"/>
                <a:ext cx="6282489" cy="369332"/>
              </a:xfrm>
              <a:prstGeom prst="rect">
                <a:avLst/>
              </a:prstGeom>
              <a:blipFill>
                <a:blip r:embed="rId7"/>
                <a:stretch>
                  <a:fillRect l="-1164" b="-3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BF1E59B9-C8F0-4614-B146-0D53CCAA3610}"/>
                  </a:ext>
                </a:extLst>
              </p:cNvPr>
              <p:cNvSpPr/>
              <p:nvPr/>
            </p:nvSpPr>
            <p:spPr>
              <a:xfrm>
                <a:off x="1385324" y="3058419"/>
                <a:ext cx="2412776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sepChr m:val="∣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e>
                          <m:sSub>
                            <m:sSubPr>
                              <m:ctrlPr>
                                <a:rPr lang="en-US" sz="2400" b="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BF1E59B9-C8F0-4614-B146-0D53CCAA36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5324" y="3058419"/>
                <a:ext cx="2412776" cy="43345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8D50D3C2-E350-41E6-9B8F-AD87014D2D00}"/>
                  </a:ext>
                </a:extLst>
              </p:cNvPr>
              <p:cNvSpPr/>
              <p:nvPr/>
            </p:nvSpPr>
            <p:spPr>
              <a:xfrm>
                <a:off x="3563384" y="3058419"/>
                <a:ext cx="2412776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u-RU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sepChr m:val="∣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8D50D3C2-E350-41E6-9B8F-AD87014D2D0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3384" y="3058419"/>
                <a:ext cx="2412776" cy="43345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F13D0B54-6F39-45B4-AC98-F43A4465F122}"/>
                  </a:ext>
                </a:extLst>
              </p:cNvPr>
              <p:cNvSpPr/>
              <p:nvPr/>
            </p:nvSpPr>
            <p:spPr>
              <a:xfrm>
                <a:off x="6101484" y="3058419"/>
                <a:ext cx="221384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F13D0B54-6F39-45B4-AC98-F43A4465F12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01484" y="3058419"/>
                <a:ext cx="221384" cy="43345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4D144623-9B05-492C-BDB0-F1CB05239277}"/>
                  </a:ext>
                </a:extLst>
              </p:cNvPr>
              <p:cNvSpPr/>
              <p:nvPr/>
            </p:nvSpPr>
            <p:spPr>
              <a:xfrm>
                <a:off x="1363148" y="3492050"/>
                <a:ext cx="6265433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⋅…⋅</m:t>
                      </m:r>
                      <m:r>
                        <a:rPr lang="ru-RU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4D144623-9B05-492C-BDB0-F1CB052392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3148" y="3492050"/>
                <a:ext cx="6265433" cy="43345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A39A8100-D0B6-4C00-87FD-CD6EF5215F36}"/>
                  </a:ext>
                </a:extLst>
              </p:cNvPr>
              <p:cNvSpPr/>
              <p:nvPr/>
            </p:nvSpPr>
            <p:spPr>
              <a:xfrm>
                <a:off x="7662984" y="3492050"/>
                <a:ext cx="221384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A39A8100-D0B6-4C00-87FD-CD6EF5215F3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2984" y="3492050"/>
                <a:ext cx="221384" cy="43345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0CDCAECD-A591-4423-ADCD-0FB5140E9D2E}"/>
                  </a:ext>
                </a:extLst>
              </p:cNvPr>
              <p:cNvSpPr/>
              <p:nvPr/>
            </p:nvSpPr>
            <p:spPr>
              <a:xfrm>
                <a:off x="1363148" y="3906876"/>
                <a:ext cx="3728444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⋅…⋅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en-US" sz="2400" b="0" i="1" dirty="0">
                  <a:solidFill>
                    <a:srgbClr val="C0504D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0CDCAECD-A591-4423-ADCD-0FB5140E9D2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3148" y="3906876"/>
                <a:ext cx="3728444" cy="433452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Прямоугольник 31">
                <a:extLst>
                  <a:ext uri="{FF2B5EF4-FFF2-40B4-BE49-F238E27FC236}">
                    <a16:creationId xmlns:a16="http://schemas.microsoft.com/office/drawing/2014/main" id="{07E348AB-E6AF-4564-9257-1402486066C4}"/>
                  </a:ext>
                </a:extLst>
              </p:cNvPr>
              <p:cNvSpPr/>
              <p:nvPr/>
            </p:nvSpPr>
            <p:spPr>
              <a:xfrm>
                <a:off x="5125995" y="3906876"/>
                <a:ext cx="221384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32" name="Прямоугольник 31">
                <a:extLst>
                  <a:ext uri="{FF2B5EF4-FFF2-40B4-BE49-F238E27FC236}">
                    <a16:creationId xmlns:a16="http://schemas.microsoft.com/office/drawing/2014/main" id="{07E348AB-E6AF-4564-9257-1402486066C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5995" y="3906876"/>
                <a:ext cx="221384" cy="433452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6428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5" name="applause.wav"/>
          </p:stSnd>
        </p:sndAc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">
            <a:extLst>
              <a:ext uri="{FF2B5EF4-FFF2-40B4-BE49-F238E27FC236}">
                <a16:creationId xmlns:a16="http://schemas.microsoft.com/office/drawing/2014/main" id="{3986B754-97E7-CC46-AAF2-C51E2684FF98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распределение Бернулли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9ACA7EC0-BD17-4BCE-8A4A-CED041B5F39C}"/>
                  </a:ext>
                </a:extLst>
              </p:cNvPr>
              <p:cNvSpPr/>
              <p:nvPr/>
            </p:nvSpPr>
            <p:spPr>
              <a:xfrm>
                <a:off x="683568" y="692696"/>
                <a:ext cx="4086200" cy="823815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1, 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если любит кофе      </m:t>
                            </m:r>
                          </m:e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0, 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если не любит кофе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9ACA7EC0-BD17-4BCE-8A4A-CED041B5F3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692696"/>
                <a:ext cx="4086200" cy="823815"/>
              </a:xfrm>
              <a:prstGeom prst="rect">
                <a:avLst/>
              </a:prstGeom>
              <a:blipFill>
                <a:blip r:embed="rId4"/>
                <a:stretch>
                  <a:fillRect l="-14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6" name="Таблица 15">
                <a:extLst>
                  <a:ext uri="{FF2B5EF4-FFF2-40B4-BE49-F238E27FC236}">
                    <a16:creationId xmlns:a16="http://schemas.microsoft.com/office/drawing/2014/main" id="{5A710696-F97C-4450-881F-C9CFD782BB3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29186936"/>
                  </p:ext>
                </p:extLst>
              </p:nvPr>
            </p:nvGraphicFramePr>
            <p:xfrm>
              <a:off x="5111568" y="692696"/>
              <a:ext cx="3600400" cy="7416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66172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015497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923180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ℙ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6" name="Таблица 15">
                <a:extLst>
                  <a:ext uri="{FF2B5EF4-FFF2-40B4-BE49-F238E27FC236}">
                    <a16:creationId xmlns:a16="http://schemas.microsoft.com/office/drawing/2014/main" id="{5A710696-F97C-4450-881F-C9CFD782BB3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29186936"/>
                  </p:ext>
                </p:extLst>
              </p:nvPr>
            </p:nvGraphicFramePr>
            <p:xfrm>
              <a:off x="5111568" y="692696"/>
              <a:ext cx="3600400" cy="7416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66172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015497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923180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r="-117582" b="-1322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3473" r="-92216" b="-1322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89474" r="-1316" b="-13225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t="-101639" r="-117582" b="-344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3473" t="-101639" r="-92216" b="-344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89474" t="-101639" r="-1316" b="-344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Объект 5">
                <a:extLst>
                  <a:ext uri="{FF2B5EF4-FFF2-40B4-BE49-F238E27FC236}">
                    <a16:creationId xmlns:a16="http://schemas.microsoft.com/office/drawing/2014/main" id="{CD047004-1789-447E-9A9D-4E3ECF7702D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3568" y="2421773"/>
                <a:ext cx="7452896" cy="575179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Задача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найти </a:t>
                </a:r>
                <a:r>
                  <a:rPr lang="en-US" sz="2400" dirty="0">
                    <a:solidFill>
                      <a:srgbClr val="373737"/>
                    </a:solidFill>
                  </a:rPr>
                  <a:t>ML</a:t>
                </a:r>
                <a:r>
                  <a:rPr lang="ru-RU" sz="2400" dirty="0">
                    <a:solidFill>
                      <a:srgbClr val="373737"/>
                    </a:solidFill>
                  </a:rPr>
                  <a:t>-оценку для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19" name="Объект 5">
                <a:extLst>
                  <a:ext uri="{FF2B5EF4-FFF2-40B4-BE49-F238E27FC236}">
                    <a16:creationId xmlns:a16="http://schemas.microsoft.com/office/drawing/2014/main" id="{CD047004-1789-447E-9A9D-4E3ECF7702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2421773"/>
                <a:ext cx="7452896" cy="575179"/>
              </a:xfrm>
              <a:prstGeom prst="rect">
                <a:avLst/>
              </a:prstGeom>
              <a:blipFill>
                <a:blip r:embed="rId6"/>
                <a:stretch>
                  <a:fillRect l="-2453" t="-1473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FB649A2B-0E7F-47A1-8799-1394D53CA5B9}"/>
                  </a:ext>
                </a:extLst>
              </p:cNvPr>
              <p:cNvSpPr/>
              <p:nvPr/>
            </p:nvSpPr>
            <p:spPr>
              <a:xfrm>
                <a:off x="1331640" y="1772816"/>
                <a:ext cx="6282489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=0,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=1,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𝐵𝑒𝑟𝑛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FB649A2B-0E7F-47A1-8799-1394D53CA5B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1640" y="1772816"/>
                <a:ext cx="6282489" cy="369332"/>
              </a:xfrm>
              <a:prstGeom prst="rect">
                <a:avLst/>
              </a:prstGeom>
              <a:blipFill>
                <a:blip r:embed="rId7"/>
                <a:stretch>
                  <a:fillRect l="-1164" b="-3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9CF0E0C2-9958-4423-AD87-4B8A87F3284F}"/>
                  </a:ext>
                </a:extLst>
              </p:cNvPr>
              <p:cNvSpPr/>
              <p:nvPr/>
            </p:nvSpPr>
            <p:spPr>
              <a:xfrm>
                <a:off x="1385324" y="3058419"/>
                <a:ext cx="2412776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sepChr m:val="∣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e>
                          <m:sSub>
                            <m:sSubPr>
                              <m:ctrlPr>
                                <a:rPr lang="en-US" sz="2400" b="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9CF0E0C2-9958-4423-AD87-4B8A87F328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5324" y="3058419"/>
                <a:ext cx="2412776" cy="43345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10584E2D-079E-45BF-B5B4-2A5DC18978D4}"/>
                  </a:ext>
                </a:extLst>
              </p:cNvPr>
              <p:cNvSpPr/>
              <p:nvPr/>
            </p:nvSpPr>
            <p:spPr>
              <a:xfrm>
                <a:off x="3563384" y="3058419"/>
                <a:ext cx="2412776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u-RU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sepChr m:val="∣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10584E2D-079E-45BF-B5B4-2A5DC18978D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3384" y="3058419"/>
                <a:ext cx="2412776" cy="43345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226E9C87-8C81-4B32-82D7-DD0727BFC618}"/>
                  </a:ext>
                </a:extLst>
              </p:cNvPr>
              <p:cNvSpPr/>
              <p:nvPr/>
            </p:nvSpPr>
            <p:spPr>
              <a:xfrm>
                <a:off x="6101484" y="3058419"/>
                <a:ext cx="221384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226E9C87-8C81-4B32-82D7-DD0727BFC61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01484" y="3058419"/>
                <a:ext cx="221384" cy="43345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8AB21BF0-54B5-4939-B9F3-17AC2B6D6FD7}"/>
                  </a:ext>
                </a:extLst>
              </p:cNvPr>
              <p:cNvSpPr/>
              <p:nvPr/>
            </p:nvSpPr>
            <p:spPr>
              <a:xfrm>
                <a:off x="1363148" y="3492050"/>
                <a:ext cx="6265433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⋅…⋅</m:t>
                      </m:r>
                      <m:r>
                        <a:rPr lang="ru-RU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8AB21BF0-54B5-4939-B9F3-17AC2B6D6F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3148" y="3492050"/>
                <a:ext cx="6265433" cy="43345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Прямоугольник 31">
                <a:extLst>
                  <a:ext uri="{FF2B5EF4-FFF2-40B4-BE49-F238E27FC236}">
                    <a16:creationId xmlns:a16="http://schemas.microsoft.com/office/drawing/2014/main" id="{BAA5852C-DC76-4AB7-A012-E5DE150F3244}"/>
                  </a:ext>
                </a:extLst>
              </p:cNvPr>
              <p:cNvSpPr/>
              <p:nvPr/>
            </p:nvSpPr>
            <p:spPr>
              <a:xfrm>
                <a:off x="7662984" y="3492050"/>
                <a:ext cx="221384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2" name="Прямоугольник 31">
                <a:extLst>
                  <a:ext uri="{FF2B5EF4-FFF2-40B4-BE49-F238E27FC236}">
                    <a16:creationId xmlns:a16="http://schemas.microsoft.com/office/drawing/2014/main" id="{BAA5852C-DC76-4AB7-A012-E5DE150F32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2984" y="3492050"/>
                <a:ext cx="221384" cy="43345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Прямоугольник 32">
                <a:extLst>
                  <a:ext uri="{FF2B5EF4-FFF2-40B4-BE49-F238E27FC236}">
                    <a16:creationId xmlns:a16="http://schemas.microsoft.com/office/drawing/2014/main" id="{60C7C432-D826-4D4F-8A07-8B119ECF55FE}"/>
                  </a:ext>
                </a:extLst>
              </p:cNvPr>
              <p:cNvSpPr/>
              <p:nvPr/>
            </p:nvSpPr>
            <p:spPr>
              <a:xfrm>
                <a:off x="1363148" y="4321703"/>
                <a:ext cx="3897232" cy="619465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p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sup>
                      </m:sSup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−∑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lim>
                      </m:limLow>
                    </m:oMath>
                  </m:oMathPara>
                </a14:m>
                <a:endParaRPr lang="en-US" sz="2400" b="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33" name="Прямоугольник 32">
                <a:extLst>
                  <a:ext uri="{FF2B5EF4-FFF2-40B4-BE49-F238E27FC236}">
                    <a16:creationId xmlns:a16="http://schemas.microsoft.com/office/drawing/2014/main" id="{60C7C432-D826-4D4F-8A07-8B119ECF55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3148" y="4321703"/>
                <a:ext cx="3897232" cy="619465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Прямоугольник 33">
                <a:extLst>
                  <a:ext uri="{FF2B5EF4-FFF2-40B4-BE49-F238E27FC236}">
                    <a16:creationId xmlns:a16="http://schemas.microsoft.com/office/drawing/2014/main" id="{6B262F56-1EAF-46DE-BB2B-E3828B5471B5}"/>
                  </a:ext>
                </a:extLst>
              </p:cNvPr>
              <p:cNvSpPr/>
              <p:nvPr/>
            </p:nvSpPr>
            <p:spPr>
              <a:xfrm>
                <a:off x="1363148" y="3906876"/>
                <a:ext cx="3728444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⋅…⋅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4" name="Прямоугольник 33">
                <a:extLst>
                  <a:ext uri="{FF2B5EF4-FFF2-40B4-BE49-F238E27FC236}">
                    <a16:creationId xmlns:a16="http://schemas.microsoft.com/office/drawing/2014/main" id="{6B262F56-1EAF-46DE-BB2B-E3828B5471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3148" y="3906876"/>
                <a:ext cx="3728444" cy="433452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Прямоугольник 34">
                <a:extLst>
                  <a:ext uri="{FF2B5EF4-FFF2-40B4-BE49-F238E27FC236}">
                    <a16:creationId xmlns:a16="http://schemas.microsoft.com/office/drawing/2014/main" id="{FC492519-62D9-402A-8E38-904401CE1C32}"/>
                  </a:ext>
                </a:extLst>
              </p:cNvPr>
              <p:cNvSpPr/>
              <p:nvPr/>
            </p:nvSpPr>
            <p:spPr>
              <a:xfrm>
                <a:off x="5125995" y="3906876"/>
                <a:ext cx="221384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5" name="Прямоугольник 34">
                <a:extLst>
                  <a:ext uri="{FF2B5EF4-FFF2-40B4-BE49-F238E27FC236}">
                    <a16:creationId xmlns:a16="http://schemas.microsoft.com/office/drawing/2014/main" id="{FC492519-62D9-402A-8E38-904401CE1C3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5995" y="3906876"/>
                <a:ext cx="221384" cy="433452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09684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6" name="applause.wav"/>
          </p:stSnd>
        </p:sndAc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F5E5C373-1852-2B4D-9EFD-8686D720ECF3}"/>
                  </a:ext>
                </a:extLst>
              </p:cNvPr>
              <p:cNvSpPr/>
              <p:nvPr/>
            </p:nvSpPr>
            <p:spPr>
              <a:xfrm>
                <a:off x="683568" y="692696"/>
                <a:ext cx="4086200" cy="823815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1, 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если любит кофе      </m:t>
                            </m:r>
                          </m:e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0, </m:t>
                            </m:r>
                            <m:r>
                              <a:rPr lang="ru-RU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если не любит кофе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F5E5C373-1852-2B4D-9EFD-8686D720ECF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692696"/>
                <a:ext cx="4086200" cy="823815"/>
              </a:xfrm>
              <a:prstGeom prst="rect">
                <a:avLst/>
              </a:prstGeom>
              <a:blipFill>
                <a:blip r:embed="rId4"/>
                <a:stretch>
                  <a:fillRect l="-14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Таблица 5">
                <a:extLst>
                  <a:ext uri="{FF2B5EF4-FFF2-40B4-BE49-F238E27FC236}">
                    <a16:creationId xmlns:a16="http://schemas.microsoft.com/office/drawing/2014/main" id="{D4CE83A5-E514-A948-9B4F-87195FA7262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96545873"/>
                  </p:ext>
                </p:extLst>
              </p:nvPr>
            </p:nvGraphicFramePr>
            <p:xfrm>
              <a:off x="5111568" y="692696"/>
              <a:ext cx="3600400" cy="7416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66172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015497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923180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ℙ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ru-RU" sz="2400" dirty="0">
                            <a:solidFill>
                              <a:srgbClr val="28516A"/>
                            </a:solidFill>
                          </a:endParaRPr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Таблица 5">
                <a:extLst>
                  <a:ext uri="{FF2B5EF4-FFF2-40B4-BE49-F238E27FC236}">
                    <a16:creationId xmlns:a16="http://schemas.microsoft.com/office/drawing/2014/main" id="{D4CE83A5-E514-A948-9B4F-87195FA7262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96545873"/>
                  </p:ext>
                </p:extLst>
              </p:nvPr>
            </p:nvGraphicFramePr>
            <p:xfrm>
              <a:off x="5111568" y="692696"/>
              <a:ext cx="3600400" cy="7416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661723">
                      <a:extLst>
                        <a:ext uri="{9D8B030D-6E8A-4147-A177-3AD203B41FA5}">
                          <a16:colId xmlns:a16="http://schemas.microsoft.com/office/drawing/2014/main" val="2434464991"/>
                        </a:ext>
                      </a:extLst>
                    </a:gridCol>
                    <a:gridCol w="1015497">
                      <a:extLst>
                        <a:ext uri="{9D8B030D-6E8A-4147-A177-3AD203B41FA5}">
                          <a16:colId xmlns:a16="http://schemas.microsoft.com/office/drawing/2014/main" val="2397102775"/>
                        </a:ext>
                      </a:extLst>
                    </a:gridCol>
                    <a:gridCol w="923180">
                      <a:extLst>
                        <a:ext uri="{9D8B030D-6E8A-4147-A177-3AD203B41FA5}">
                          <a16:colId xmlns:a16="http://schemas.microsoft.com/office/drawing/2014/main" val="164335682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r="-117582" b="-1322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3473" r="-92216" b="-1322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89474" r="-1316" b="-13225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59941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>
                          <a:noFill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t="-101639" r="-117582" b="-344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63473" t="-101639" r="-92216" b="-344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0" marR="0" marT="0" marB="0">
                        <a:lnL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bg1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89474" t="-101639" r="-1316" b="-344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7436654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Объект 5">
                <a:extLst>
                  <a:ext uri="{FF2B5EF4-FFF2-40B4-BE49-F238E27FC236}">
                    <a16:creationId xmlns:a16="http://schemas.microsoft.com/office/drawing/2014/main" id="{7C48CE60-4A55-8D41-9B1A-B29F7C4AE40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3568" y="2421773"/>
                <a:ext cx="7452896" cy="575179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Задача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найти </a:t>
                </a:r>
                <a:r>
                  <a:rPr lang="en-US" sz="2400" dirty="0">
                    <a:solidFill>
                      <a:srgbClr val="373737"/>
                    </a:solidFill>
                  </a:rPr>
                  <a:t>ML</a:t>
                </a:r>
                <a:r>
                  <a:rPr lang="ru-RU" sz="2400" dirty="0">
                    <a:solidFill>
                      <a:srgbClr val="373737"/>
                    </a:solidFill>
                  </a:rPr>
                  <a:t>-оценку для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13" name="Объект 5">
                <a:extLst>
                  <a:ext uri="{FF2B5EF4-FFF2-40B4-BE49-F238E27FC236}">
                    <a16:creationId xmlns:a16="http://schemas.microsoft.com/office/drawing/2014/main" id="{7C48CE60-4A55-8D41-9B1A-B29F7C4AE4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2421773"/>
                <a:ext cx="7452896" cy="575179"/>
              </a:xfrm>
              <a:prstGeom prst="rect">
                <a:avLst/>
              </a:prstGeom>
              <a:blipFill>
                <a:blip r:embed="rId6"/>
                <a:stretch>
                  <a:fillRect l="-2453" t="-1473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21FCBD21-C4D5-5B4E-8C8F-51B0B1DBE152}"/>
                  </a:ext>
                </a:extLst>
              </p:cNvPr>
              <p:cNvSpPr/>
              <p:nvPr/>
            </p:nvSpPr>
            <p:spPr>
              <a:xfrm>
                <a:off x="1375689" y="5504947"/>
                <a:ext cx="6265433" cy="523798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</m:func>
                      <m:r>
                        <a:rPr lang="ru-RU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func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 −∑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</m:func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lim>
                      </m:limLow>
                    </m:oMath>
                  </m:oMathPara>
                </a14:m>
                <a:endParaRPr lang="en-US" sz="2400" i="1" dirty="0">
                  <a:solidFill>
                    <a:srgbClr val="C0504D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21FCBD21-C4D5-5B4E-8C8F-51B0B1DBE1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5689" y="5504947"/>
                <a:ext cx="6265433" cy="523798"/>
              </a:xfrm>
              <a:prstGeom prst="rect">
                <a:avLst/>
              </a:prstGeom>
              <a:blipFill>
                <a:blip r:embed="rId7"/>
                <a:stretch>
                  <a:fillRect l="-1753" b="-1395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558C4F84-91F4-0947-B427-79E0681222CA}"/>
              </a:ext>
            </a:extLst>
          </p:cNvPr>
          <p:cNvSpPr/>
          <p:nvPr/>
        </p:nvSpPr>
        <p:spPr>
          <a:xfrm>
            <a:off x="612000" y="4885482"/>
            <a:ext cx="29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Прологарифмируем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17" name="Прямоугольник 1">
            <a:extLst>
              <a:ext uri="{FF2B5EF4-FFF2-40B4-BE49-F238E27FC236}">
                <a16:creationId xmlns:a16="http://schemas.microsoft.com/office/drawing/2014/main" id="{3986B754-97E7-CC46-AAF2-C51E2684FF98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распределение Бернулли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D6DFE8A2-7EA9-4AB8-A7DD-DE0A4F08C9C9}"/>
                  </a:ext>
                </a:extLst>
              </p:cNvPr>
              <p:cNvSpPr/>
              <p:nvPr/>
            </p:nvSpPr>
            <p:spPr>
              <a:xfrm>
                <a:off x="1331640" y="1772816"/>
                <a:ext cx="6282489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=0,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=1,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𝐵𝑒𝑟𝑛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D6DFE8A2-7EA9-4AB8-A7DD-DE0A4F08C9C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1640" y="1772816"/>
                <a:ext cx="6282489" cy="369332"/>
              </a:xfrm>
              <a:prstGeom prst="rect">
                <a:avLst/>
              </a:prstGeom>
              <a:blipFill>
                <a:blip r:embed="rId8"/>
                <a:stretch>
                  <a:fillRect l="-1164" b="-3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92D1B3D3-E58B-4C30-8DAD-B83E936F085B}"/>
                  </a:ext>
                </a:extLst>
              </p:cNvPr>
              <p:cNvSpPr/>
              <p:nvPr/>
            </p:nvSpPr>
            <p:spPr>
              <a:xfrm>
                <a:off x="1385324" y="3058419"/>
                <a:ext cx="2412776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sepChr m:val="∣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e>
                          <m:sSub>
                            <m:sSubPr>
                              <m:ctrlPr>
                                <a:rPr lang="en-US" sz="2400" b="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92D1B3D3-E58B-4C30-8DAD-B83E936F085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5324" y="3058419"/>
                <a:ext cx="2412776" cy="43345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73204B2D-0E64-4F9F-8E58-7F758ACA8CFD}"/>
                  </a:ext>
                </a:extLst>
              </p:cNvPr>
              <p:cNvSpPr/>
              <p:nvPr/>
            </p:nvSpPr>
            <p:spPr>
              <a:xfrm>
                <a:off x="3563384" y="3058419"/>
                <a:ext cx="2412776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u-RU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sepChr m:val="∣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73204B2D-0E64-4F9F-8E58-7F758ACA8C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3384" y="3058419"/>
                <a:ext cx="2412776" cy="43345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BFF6F1B0-7008-4D59-965C-24AB9BA89E23}"/>
                  </a:ext>
                </a:extLst>
              </p:cNvPr>
              <p:cNvSpPr/>
              <p:nvPr/>
            </p:nvSpPr>
            <p:spPr>
              <a:xfrm>
                <a:off x="6101484" y="3058419"/>
                <a:ext cx="221384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BFF6F1B0-7008-4D59-965C-24AB9BA89E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01484" y="3058419"/>
                <a:ext cx="221384" cy="43345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ECDD3176-B9AA-43EE-9EEE-C5E00A78F5FB}"/>
                  </a:ext>
                </a:extLst>
              </p:cNvPr>
              <p:cNvSpPr/>
              <p:nvPr/>
            </p:nvSpPr>
            <p:spPr>
              <a:xfrm>
                <a:off x="1363148" y="3492050"/>
                <a:ext cx="6265433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⋅…⋅</m:t>
                      </m:r>
                      <m:r>
                        <a:rPr lang="ru-RU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ECDD3176-B9AA-43EE-9EEE-C5E00A78F5F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3148" y="3492050"/>
                <a:ext cx="6265433" cy="43345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6A367F64-9645-4FFA-8877-C37EAA0FA7E4}"/>
                  </a:ext>
                </a:extLst>
              </p:cNvPr>
              <p:cNvSpPr/>
              <p:nvPr/>
            </p:nvSpPr>
            <p:spPr>
              <a:xfrm>
                <a:off x="7662984" y="3492050"/>
                <a:ext cx="221384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6A367F64-9645-4FFA-8877-C37EAA0FA7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2984" y="3492050"/>
                <a:ext cx="221384" cy="433452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38B29E7C-A61C-4695-A4D4-BFC9CB9A78E0}"/>
                  </a:ext>
                </a:extLst>
              </p:cNvPr>
              <p:cNvSpPr/>
              <p:nvPr/>
            </p:nvSpPr>
            <p:spPr>
              <a:xfrm>
                <a:off x="1363148" y="4321703"/>
                <a:ext cx="3897232" cy="619465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p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−∑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lim>
                      </m:limLow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38B29E7C-A61C-4695-A4D4-BFC9CB9A78E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3148" y="4321703"/>
                <a:ext cx="3897232" cy="619465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4EF18CB5-6D6C-4395-A31F-203162A38323}"/>
                  </a:ext>
                </a:extLst>
              </p:cNvPr>
              <p:cNvSpPr/>
              <p:nvPr/>
            </p:nvSpPr>
            <p:spPr>
              <a:xfrm>
                <a:off x="1363148" y="3906876"/>
                <a:ext cx="3728444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⋅…⋅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4EF18CB5-6D6C-4395-A31F-203162A383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3148" y="3906876"/>
                <a:ext cx="3728444" cy="433452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BE995024-402B-4DC1-A937-0817F383AF8F}"/>
                  </a:ext>
                </a:extLst>
              </p:cNvPr>
              <p:cNvSpPr/>
              <p:nvPr/>
            </p:nvSpPr>
            <p:spPr>
              <a:xfrm>
                <a:off x="5125995" y="3906876"/>
                <a:ext cx="221384" cy="43345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spcBef>
                    <a:spcPts val="500"/>
                  </a:spcBef>
                  <a:spcAft>
                    <a:spcPts val="5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BE995024-402B-4DC1-A937-0817F383AF8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5995" y="3906876"/>
                <a:ext cx="221384" cy="433452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8924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7" name="applause.wav"/>
          </p:stSnd>
        </p:sndAc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Объект 5"/>
          <p:cNvSpPr txBox="1">
            <a:spLocks/>
          </p:cNvSpPr>
          <p:nvPr/>
        </p:nvSpPr>
        <p:spPr>
          <a:xfrm>
            <a:off x="539552" y="3297086"/>
            <a:ext cx="8352488" cy="364514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i="1" dirty="0">
              <a:solidFill>
                <a:srgbClr val="0059A9"/>
              </a:solidFill>
              <a:latin typeface="Cambria Math" panose="02040503050406030204" pitchFamily="18" charset="0"/>
            </a:endParaRPr>
          </a:p>
        </p:txBody>
      </p:sp>
      <p:sp>
        <p:nvSpPr>
          <p:cNvPr id="27" name="Прямоугольник 1">
            <a:extLst>
              <a:ext uri="{FF2B5EF4-FFF2-40B4-BE49-F238E27FC236}">
                <a16:creationId xmlns:a16="http://schemas.microsoft.com/office/drawing/2014/main" id="{F15C41BE-05E0-4242-8C32-96C6E5882E4D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распределение Бернулли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B59D119E-9A40-423D-ACCF-A20175AF37A2}"/>
                  </a:ext>
                </a:extLst>
              </p:cNvPr>
              <p:cNvSpPr/>
              <p:nvPr/>
            </p:nvSpPr>
            <p:spPr>
              <a:xfrm>
                <a:off x="1330903" y="1268760"/>
                <a:ext cx="6265433" cy="523798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</m:func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−∑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</m:fun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lim>
                      </m:limLow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B59D119E-9A40-423D-ACCF-A20175AF37A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0903" y="1268760"/>
                <a:ext cx="6265433" cy="523798"/>
              </a:xfrm>
              <a:prstGeom prst="rect">
                <a:avLst/>
              </a:prstGeom>
              <a:blipFill>
                <a:blip r:embed="rId3"/>
                <a:stretch>
                  <a:fillRect l="-1751" b="-1395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2E78B115-6F05-4D3D-90FC-F16C04350144}"/>
              </a:ext>
            </a:extLst>
          </p:cNvPr>
          <p:cNvSpPr/>
          <p:nvPr/>
        </p:nvSpPr>
        <p:spPr>
          <a:xfrm>
            <a:off x="612000" y="692696"/>
            <a:ext cx="29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Прологарифмируем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4906C0C0-A9E2-4698-B92D-B291CFD637A2}"/>
              </a:ext>
            </a:extLst>
          </p:cNvPr>
          <p:cNvSpPr/>
          <p:nvPr/>
        </p:nvSpPr>
        <p:spPr>
          <a:xfrm>
            <a:off x="612000" y="1800000"/>
            <a:ext cx="32873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Возьмём производную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2890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Объект 5"/>
          <p:cNvSpPr txBox="1">
            <a:spLocks/>
          </p:cNvSpPr>
          <p:nvPr/>
        </p:nvSpPr>
        <p:spPr>
          <a:xfrm>
            <a:off x="539552" y="3297086"/>
            <a:ext cx="8352488" cy="364514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i="1" dirty="0">
              <a:solidFill>
                <a:srgbClr val="0059A9"/>
              </a:solidFill>
              <a:latin typeface="Cambria Math" panose="02040503050406030204" pitchFamily="18" charset="0"/>
            </a:endParaRPr>
          </a:p>
        </p:txBody>
      </p:sp>
      <p:sp>
        <p:nvSpPr>
          <p:cNvPr id="27" name="Прямоугольник 1">
            <a:extLst>
              <a:ext uri="{FF2B5EF4-FFF2-40B4-BE49-F238E27FC236}">
                <a16:creationId xmlns:a16="http://schemas.microsoft.com/office/drawing/2014/main" id="{F15C41BE-05E0-4242-8C32-96C6E5882E4D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распределение Бернулли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6B867EB2-1C77-40E0-BBCC-F2A304235848}"/>
                  </a:ext>
                </a:extLst>
              </p:cNvPr>
              <p:cNvSpPr/>
              <p:nvPr/>
            </p:nvSpPr>
            <p:spPr>
              <a:xfrm>
                <a:off x="1330903" y="1268760"/>
                <a:ext cx="6265433" cy="523798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</m:func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−∑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</m:fun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lim>
                      </m:limLow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6B867EB2-1C77-40E0-BBCC-F2A3042358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0903" y="1268760"/>
                <a:ext cx="6265433" cy="523798"/>
              </a:xfrm>
              <a:prstGeom prst="rect">
                <a:avLst/>
              </a:prstGeom>
              <a:blipFill>
                <a:blip r:embed="rId3"/>
                <a:stretch>
                  <a:fillRect l="-1751" b="-1395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9D378764-55CF-4FBF-B47E-530F4A1AA4AF}"/>
                  </a:ext>
                </a:extLst>
              </p:cNvPr>
              <p:cNvSpPr/>
              <p:nvPr/>
            </p:nvSpPr>
            <p:spPr>
              <a:xfrm>
                <a:off x="1296310" y="2520000"/>
                <a:ext cx="3365601" cy="778996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  <m:r>
                        <a:rPr lang="ru-RU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 −∑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1 −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</m:oMath>
                  </m:oMathPara>
                </a14:m>
                <a:endParaRPr lang="en-US" sz="2400" i="1" dirty="0">
                  <a:solidFill>
                    <a:srgbClr val="C0504D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9D378764-55CF-4FBF-B47E-530F4A1AA4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310" y="2520000"/>
                <a:ext cx="3365601" cy="77899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CF919F1E-DEBD-430D-8D4C-4D6A52748D33}"/>
              </a:ext>
            </a:extLst>
          </p:cNvPr>
          <p:cNvSpPr/>
          <p:nvPr/>
        </p:nvSpPr>
        <p:spPr>
          <a:xfrm>
            <a:off x="612000" y="692696"/>
            <a:ext cx="29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Прологарифмируем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5B4F092E-13EB-46EC-8C51-AD4FC4CB65B4}"/>
              </a:ext>
            </a:extLst>
          </p:cNvPr>
          <p:cNvSpPr/>
          <p:nvPr/>
        </p:nvSpPr>
        <p:spPr>
          <a:xfrm>
            <a:off x="612000" y="1800000"/>
            <a:ext cx="32873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Возьмём производную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828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1">
            <a:extLst>
              <a:ext uri="{FF2B5EF4-FFF2-40B4-BE49-F238E27FC236}">
                <a16:creationId xmlns:a16="http://schemas.microsoft.com/office/drawing/2014/main" id="{F15C41BE-05E0-4242-8C32-96C6E5882E4D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распределение Бернулли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2B3E98D9-00FF-4541-90F4-19CE4F71D0DE}"/>
                  </a:ext>
                </a:extLst>
              </p:cNvPr>
              <p:cNvSpPr/>
              <p:nvPr/>
            </p:nvSpPr>
            <p:spPr>
              <a:xfrm>
                <a:off x="1330903" y="1268760"/>
                <a:ext cx="6265433" cy="523798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</m:func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−∑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</m:fun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lim>
                      </m:limLow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2B3E98D9-00FF-4541-90F4-19CE4F71D0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0903" y="1268760"/>
                <a:ext cx="6265433" cy="523798"/>
              </a:xfrm>
              <a:prstGeom prst="rect">
                <a:avLst/>
              </a:prstGeom>
              <a:blipFill>
                <a:blip r:embed="rId3"/>
                <a:stretch>
                  <a:fillRect l="-1751" b="-1395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6E97220A-B44E-4C48-BD3D-D418EA0BC65C}"/>
                  </a:ext>
                </a:extLst>
              </p:cNvPr>
              <p:cNvSpPr/>
              <p:nvPr/>
            </p:nvSpPr>
            <p:spPr>
              <a:xfrm>
                <a:off x="1296310" y="2520000"/>
                <a:ext cx="3365601" cy="778996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−∑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1 −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6E97220A-B44E-4C48-BD3D-D418EA0BC6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310" y="2520000"/>
                <a:ext cx="3365601" cy="77899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E88668F9-B9DC-4431-92BC-8D38DB3A4BCB}"/>
                  </a:ext>
                </a:extLst>
              </p:cNvPr>
              <p:cNvSpPr/>
              <p:nvPr/>
            </p:nvSpPr>
            <p:spPr>
              <a:xfrm>
                <a:off x="1296310" y="3600000"/>
                <a:ext cx="2828916" cy="778996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den>
                      </m:f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 −∑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1 −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den>
                      </m:f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2400" i="1" dirty="0">
                  <a:solidFill>
                    <a:srgbClr val="C0504D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E88668F9-B9DC-4431-92BC-8D38DB3A4B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310" y="3600000"/>
                <a:ext cx="2828916" cy="77899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F5132BF0-22AA-43FB-924B-BB5BCA2A21A3}"/>
              </a:ext>
            </a:extLst>
          </p:cNvPr>
          <p:cNvSpPr/>
          <p:nvPr/>
        </p:nvSpPr>
        <p:spPr>
          <a:xfrm>
            <a:off x="612000" y="692696"/>
            <a:ext cx="29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Прологарифмируем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2C1B7315-76BD-4D65-8E8B-C71981B2B0E7}"/>
              </a:ext>
            </a:extLst>
          </p:cNvPr>
          <p:cNvSpPr/>
          <p:nvPr/>
        </p:nvSpPr>
        <p:spPr>
          <a:xfrm>
            <a:off x="612000" y="1800000"/>
            <a:ext cx="32873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Возьмём производную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160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План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B174BBF-A673-3248-8634-CD41DE400918}"/>
              </a:ext>
            </a:extLst>
          </p:cNvPr>
          <p:cNvSpPr txBox="1">
            <a:spLocks/>
          </p:cNvSpPr>
          <p:nvPr/>
        </p:nvSpPr>
        <p:spPr>
          <a:xfrm>
            <a:off x="612000" y="692696"/>
            <a:ext cx="7920880" cy="5283904"/>
          </a:xfrm>
          <a:prstGeom prst="rect">
            <a:avLst/>
          </a:prstGeom>
        </p:spPr>
        <p:txBody>
          <a:bodyPr lIns="90000" tIns="46800" rIns="0" bIns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Что такое метод максимального правдоподобия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Примеры для дискретных и непрерывных распределений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Информация Фишера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почему это информация </a:t>
            </a:r>
            <a:br>
              <a:rPr lang="en-US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и откуда она берётся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Тест отношения правдоподобий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Многомерный дельта-метод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9657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1">
            <a:extLst>
              <a:ext uri="{FF2B5EF4-FFF2-40B4-BE49-F238E27FC236}">
                <a16:creationId xmlns:a16="http://schemas.microsoft.com/office/drawing/2014/main" id="{F15C41BE-05E0-4242-8C32-96C6E5882E4D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распределение Бернулли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0C9E587F-5B87-40FC-BE84-CA11E0EFE3E5}"/>
                  </a:ext>
                </a:extLst>
              </p:cNvPr>
              <p:cNvSpPr/>
              <p:nvPr/>
            </p:nvSpPr>
            <p:spPr>
              <a:xfrm>
                <a:off x="1330903" y="1268760"/>
                <a:ext cx="6265433" cy="523798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</m:func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−∑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</m:fun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lim>
                      </m:limLow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0C9E587F-5B87-40FC-BE84-CA11E0EFE3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0903" y="1268760"/>
                <a:ext cx="6265433" cy="523798"/>
              </a:xfrm>
              <a:prstGeom prst="rect">
                <a:avLst/>
              </a:prstGeom>
              <a:blipFill>
                <a:blip r:embed="rId3"/>
                <a:stretch>
                  <a:fillRect l="-1751" b="-1395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2781E583-7C3D-4B77-BD1E-E5D1FDF6303E}"/>
                  </a:ext>
                </a:extLst>
              </p:cNvPr>
              <p:cNvSpPr/>
              <p:nvPr/>
            </p:nvSpPr>
            <p:spPr>
              <a:xfrm>
                <a:off x="1296310" y="2520000"/>
                <a:ext cx="3365601" cy="778996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−∑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1 −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2781E583-7C3D-4B77-BD1E-E5D1FDF6303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310" y="2520000"/>
                <a:ext cx="3365601" cy="77899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2B3014A1-7DF3-48A4-B906-018C6CEA1B10}"/>
                  </a:ext>
                </a:extLst>
              </p:cNvPr>
              <p:cNvSpPr/>
              <p:nvPr/>
            </p:nvSpPr>
            <p:spPr>
              <a:xfrm>
                <a:off x="1296310" y="3600000"/>
                <a:ext cx="2828916" cy="778996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−∑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1 −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2B3014A1-7DF3-48A4-B906-018C6CEA1B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310" y="3600000"/>
                <a:ext cx="2828916" cy="77899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96112481-FD57-43E3-9BDB-1E3C7D4D1180}"/>
              </a:ext>
            </a:extLst>
          </p:cNvPr>
          <p:cNvSpPr/>
          <p:nvPr/>
        </p:nvSpPr>
        <p:spPr>
          <a:xfrm>
            <a:off x="612000" y="692696"/>
            <a:ext cx="29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Прологарифмируем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255AAE53-71DB-4972-B80B-A90080D61E31}"/>
              </a:ext>
            </a:extLst>
          </p:cNvPr>
          <p:cNvSpPr/>
          <p:nvPr/>
        </p:nvSpPr>
        <p:spPr>
          <a:xfrm>
            <a:off x="612000" y="1800000"/>
            <a:ext cx="32873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Возьмём производную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5" name="Rectangle">
            <a:extLst>
              <a:ext uri="{FF2B5EF4-FFF2-40B4-BE49-F238E27FC236}">
                <a16:creationId xmlns:a16="http://schemas.microsoft.com/office/drawing/2014/main" id="{DF9DCBD0-918A-4E63-B2BD-8261B8C8AACF}"/>
              </a:ext>
            </a:extLst>
          </p:cNvPr>
          <p:cNvSpPr/>
          <p:nvPr/>
        </p:nvSpPr>
        <p:spPr>
          <a:xfrm>
            <a:off x="4909226" y="2520000"/>
            <a:ext cx="3879823" cy="148506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99D9BCBA-3874-4900-9FCD-8F9DAFAD361E}"/>
              </a:ext>
            </a:extLst>
          </p:cNvPr>
          <p:cNvGrpSpPr/>
          <p:nvPr/>
        </p:nvGrpSpPr>
        <p:grpSpPr>
          <a:xfrm>
            <a:off x="5075956" y="2636912"/>
            <a:ext cx="3816524" cy="1200329"/>
            <a:chOff x="5058150" y="2689023"/>
            <a:chExt cx="3816524" cy="1200329"/>
          </a:xfrm>
        </p:grpSpPr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1974BD88-64A5-40F7-9FA4-BED2ED476803}"/>
                </a:ext>
              </a:extLst>
            </p:cNvPr>
            <p:cNvSpPr/>
            <p:nvPr/>
          </p:nvSpPr>
          <p:spPr>
            <a:xfrm>
              <a:off x="5058150" y="2778304"/>
              <a:ext cx="288132" cy="290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8" y="0"/>
                  </a:moveTo>
                  <a:cubicBezTo>
                    <a:pt x="7320" y="0"/>
                    <a:pt x="4802" y="1006"/>
                    <a:pt x="2881" y="3017"/>
                  </a:cubicBezTo>
                  <a:cubicBezTo>
                    <a:pt x="-961" y="7038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8"/>
                    <a:pt x="16797" y="3017"/>
                  </a:cubicBezTo>
                  <a:cubicBezTo>
                    <a:pt x="14876" y="1006"/>
                    <a:pt x="12356" y="0"/>
                    <a:pt x="9838" y="0"/>
                  </a:cubicBezTo>
                  <a:close/>
                  <a:moveTo>
                    <a:pt x="9687" y="3523"/>
                  </a:moveTo>
                  <a:lnTo>
                    <a:pt x="9991" y="3523"/>
                  </a:lnTo>
                  <a:cubicBezTo>
                    <a:pt x="10387" y="3523"/>
                    <a:pt x="10625" y="3523"/>
                    <a:pt x="10783" y="3592"/>
                  </a:cubicBezTo>
                  <a:cubicBezTo>
                    <a:pt x="11012" y="3679"/>
                    <a:pt x="11192" y="3868"/>
                    <a:pt x="11275" y="4107"/>
                  </a:cubicBezTo>
                  <a:cubicBezTo>
                    <a:pt x="11341" y="4273"/>
                    <a:pt x="11341" y="4521"/>
                    <a:pt x="11341" y="4936"/>
                  </a:cubicBezTo>
                  <a:lnTo>
                    <a:pt x="11341" y="11306"/>
                  </a:lnTo>
                  <a:cubicBezTo>
                    <a:pt x="11341" y="11721"/>
                    <a:pt x="11341" y="11969"/>
                    <a:pt x="11275" y="12135"/>
                  </a:cubicBezTo>
                  <a:cubicBezTo>
                    <a:pt x="11192" y="12374"/>
                    <a:pt x="11012" y="12561"/>
                    <a:pt x="10783" y="12648"/>
                  </a:cubicBezTo>
                  <a:cubicBezTo>
                    <a:pt x="10625" y="12717"/>
                    <a:pt x="10387" y="12717"/>
                    <a:pt x="9991" y="12717"/>
                  </a:cubicBezTo>
                  <a:lnTo>
                    <a:pt x="9687" y="12717"/>
                  </a:lnTo>
                  <a:cubicBezTo>
                    <a:pt x="9291" y="12717"/>
                    <a:pt x="9053" y="12717"/>
                    <a:pt x="8895" y="12648"/>
                  </a:cubicBezTo>
                  <a:cubicBezTo>
                    <a:pt x="8666" y="12561"/>
                    <a:pt x="8486" y="12374"/>
                    <a:pt x="8403" y="12135"/>
                  </a:cubicBezTo>
                  <a:cubicBezTo>
                    <a:pt x="8337" y="11969"/>
                    <a:pt x="8337" y="11721"/>
                    <a:pt x="8337" y="11306"/>
                  </a:cubicBezTo>
                  <a:lnTo>
                    <a:pt x="8337" y="4936"/>
                  </a:lnTo>
                  <a:cubicBezTo>
                    <a:pt x="8337" y="4521"/>
                    <a:pt x="8337" y="4273"/>
                    <a:pt x="8403" y="4107"/>
                  </a:cubicBezTo>
                  <a:cubicBezTo>
                    <a:pt x="8486" y="3868"/>
                    <a:pt x="8666" y="3679"/>
                    <a:pt x="8895" y="3592"/>
                  </a:cubicBezTo>
                  <a:cubicBezTo>
                    <a:pt x="9053" y="3523"/>
                    <a:pt x="9291" y="3523"/>
                    <a:pt x="9687" y="3523"/>
                  </a:cubicBezTo>
                  <a:close/>
                  <a:moveTo>
                    <a:pt x="9687" y="13919"/>
                  </a:moveTo>
                  <a:lnTo>
                    <a:pt x="9991" y="13919"/>
                  </a:lnTo>
                  <a:cubicBezTo>
                    <a:pt x="10387" y="13919"/>
                    <a:pt x="10625" y="13919"/>
                    <a:pt x="10783" y="13988"/>
                  </a:cubicBezTo>
                  <a:cubicBezTo>
                    <a:pt x="11012" y="14075"/>
                    <a:pt x="11192" y="14264"/>
                    <a:pt x="11275" y="14503"/>
                  </a:cubicBezTo>
                  <a:cubicBezTo>
                    <a:pt x="11341" y="14668"/>
                    <a:pt x="11341" y="14917"/>
                    <a:pt x="11341" y="15331"/>
                  </a:cubicBezTo>
                  <a:lnTo>
                    <a:pt x="11341" y="15660"/>
                  </a:lnTo>
                  <a:cubicBezTo>
                    <a:pt x="11341" y="16074"/>
                    <a:pt x="11341" y="16323"/>
                    <a:pt x="11275" y="16489"/>
                  </a:cubicBezTo>
                  <a:cubicBezTo>
                    <a:pt x="11192" y="16728"/>
                    <a:pt x="11012" y="16915"/>
                    <a:pt x="10783" y="17002"/>
                  </a:cubicBezTo>
                  <a:cubicBezTo>
                    <a:pt x="10625" y="17071"/>
                    <a:pt x="10387" y="17072"/>
                    <a:pt x="9991" y="17072"/>
                  </a:cubicBezTo>
                  <a:lnTo>
                    <a:pt x="9687" y="17072"/>
                  </a:lnTo>
                  <a:cubicBezTo>
                    <a:pt x="9291" y="17072"/>
                    <a:pt x="9053" y="17071"/>
                    <a:pt x="8895" y="17002"/>
                  </a:cubicBezTo>
                  <a:cubicBezTo>
                    <a:pt x="8666" y="16915"/>
                    <a:pt x="8486" y="16728"/>
                    <a:pt x="8403" y="16489"/>
                  </a:cubicBezTo>
                  <a:cubicBezTo>
                    <a:pt x="8337" y="16323"/>
                    <a:pt x="8337" y="16074"/>
                    <a:pt x="8337" y="15660"/>
                  </a:cubicBezTo>
                  <a:lnTo>
                    <a:pt x="8337" y="15331"/>
                  </a:lnTo>
                  <a:cubicBezTo>
                    <a:pt x="8337" y="14917"/>
                    <a:pt x="8337" y="14668"/>
                    <a:pt x="8403" y="14503"/>
                  </a:cubicBezTo>
                  <a:cubicBezTo>
                    <a:pt x="8486" y="14264"/>
                    <a:pt x="8666" y="14075"/>
                    <a:pt x="8895" y="13988"/>
                  </a:cubicBezTo>
                  <a:cubicBezTo>
                    <a:pt x="9053" y="13919"/>
                    <a:pt x="9291" y="13919"/>
                    <a:pt x="9687" y="13919"/>
                  </a:cubicBezTo>
                  <a:close/>
                </a:path>
              </a:pathLst>
            </a:custGeom>
            <a:solidFill>
              <a:srgbClr val="C0504D"/>
            </a:solidFill>
            <a:ln w="3175">
              <a:miter lim="400000"/>
            </a:ln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rgbClr val="C0504D"/>
                </a:solidFill>
              </a:endParaRPr>
            </a:p>
          </p:txBody>
        </p:sp>
        <p:sp>
          <p:nvSpPr>
            <p:cNvPr id="30" name="Rectangle 5">
              <a:extLst>
                <a:ext uri="{FF2B5EF4-FFF2-40B4-BE49-F238E27FC236}">
                  <a16:creationId xmlns:a16="http://schemas.microsoft.com/office/drawing/2014/main" id="{4D126096-C7AC-4659-9CC2-4D40B44F4613}"/>
                </a:ext>
              </a:extLst>
            </p:cNvPr>
            <p:cNvSpPr/>
            <p:nvPr/>
          </p:nvSpPr>
          <p:spPr>
            <a:xfrm>
              <a:off x="5436037" y="2689023"/>
              <a:ext cx="3438637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Clr>
                  <a:srgbClr val="2557A1"/>
                </a:buClr>
              </a:pPr>
              <a:r>
                <a:rPr lang="ru-RU" sz="2400" dirty="0">
                  <a:solidFill>
                    <a:srgbClr val="C0504D"/>
                  </a:solidFill>
                  <a:latin typeface="Myriad Pro" panose="020B0503030403020204" pitchFamily="34" charset="0"/>
                </a:rPr>
                <a:t>Колпачки появляются после приравнивания </a:t>
              </a:r>
              <a:br>
                <a:rPr lang="ru-RU" sz="2400" dirty="0">
                  <a:solidFill>
                    <a:srgbClr val="C0504D"/>
                  </a:solidFill>
                  <a:latin typeface="Myriad Pro" panose="020B0503030403020204" pitchFamily="34" charset="0"/>
                </a:rPr>
              </a:br>
              <a:r>
                <a:rPr lang="ru-RU" sz="2400" dirty="0">
                  <a:solidFill>
                    <a:srgbClr val="C0504D"/>
                  </a:solidFill>
                  <a:latin typeface="Myriad Pro" panose="020B0503030403020204" pitchFamily="34" charset="0"/>
                </a:rPr>
                <a:t>к нулю</a:t>
              </a:r>
              <a:endParaRPr lang="en-US" sz="2400" dirty="0">
                <a:solidFill>
                  <a:srgbClr val="C0504D"/>
                </a:solidFill>
                <a:latin typeface="Myriad Pro" panose="020B0503030403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571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Объект 5"/>
          <p:cNvSpPr txBox="1">
            <a:spLocks/>
          </p:cNvSpPr>
          <p:nvPr/>
        </p:nvSpPr>
        <p:spPr>
          <a:xfrm>
            <a:off x="539552" y="3297086"/>
            <a:ext cx="8352488" cy="364514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i="1" dirty="0">
              <a:solidFill>
                <a:srgbClr val="0059A9"/>
              </a:solidFill>
              <a:latin typeface="Cambria Math" panose="02040503050406030204" pitchFamily="18" charset="0"/>
            </a:endParaRPr>
          </a:p>
        </p:txBody>
      </p:sp>
      <p:sp>
        <p:nvSpPr>
          <p:cNvPr id="27" name="Прямоугольник 1">
            <a:extLst>
              <a:ext uri="{FF2B5EF4-FFF2-40B4-BE49-F238E27FC236}">
                <a16:creationId xmlns:a16="http://schemas.microsoft.com/office/drawing/2014/main" id="{F15C41BE-05E0-4242-8C32-96C6E5882E4D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распределение Бернулли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3FC093DE-72FD-4060-BE27-A2AEAA742EF8}"/>
                  </a:ext>
                </a:extLst>
              </p:cNvPr>
              <p:cNvSpPr/>
              <p:nvPr/>
            </p:nvSpPr>
            <p:spPr>
              <a:xfrm>
                <a:off x="1330903" y="1268760"/>
                <a:ext cx="6265433" cy="523798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</m:func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−∑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</m:fun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lim>
                      </m:limLow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3FC093DE-72FD-4060-BE27-A2AEAA742E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0903" y="1268760"/>
                <a:ext cx="6265433" cy="523798"/>
              </a:xfrm>
              <a:prstGeom prst="rect">
                <a:avLst/>
              </a:prstGeom>
              <a:blipFill>
                <a:blip r:embed="rId3"/>
                <a:stretch>
                  <a:fillRect l="-1751" b="-1395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8A529120-BD09-4645-9D09-3038916EC863}"/>
                  </a:ext>
                </a:extLst>
              </p:cNvPr>
              <p:cNvSpPr/>
              <p:nvPr/>
            </p:nvSpPr>
            <p:spPr>
              <a:xfrm>
                <a:off x="1296310" y="2520000"/>
                <a:ext cx="3365601" cy="778996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−∑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1 −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8A529120-BD09-4645-9D09-3038916EC86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310" y="2520000"/>
                <a:ext cx="3365601" cy="77899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165842F7-40BD-41F3-9912-00C3B02E8721}"/>
                  </a:ext>
                </a:extLst>
              </p:cNvPr>
              <p:cNvSpPr/>
              <p:nvPr/>
            </p:nvSpPr>
            <p:spPr>
              <a:xfrm>
                <a:off x="1296310" y="3600000"/>
                <a:ext cx="2828916" cy="778996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−∑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1 −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165842F7-40BD-41F3-9912-00C3B02E87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310" y="3600000"/>
                <a:ext cx="2828916" cy="77899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9688246E-64AF-492C-B50C-9AA492FE2916}"/>
                  </a:ext>
                </a:extLst>
              </p:cNvPr>
              <p:cNvSpPr/>
              <p:nvPr/>
            </p:nvSpPr>
            <p:spPr>
              <a:xfrm>
                <a:off x="1296310" y="4680000"/>
                <a:ext cx="4211794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ru-RU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ru-RU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acc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400" i="1" dirty="0">
                  <a:solidFill>
                    <a:srgbClr val="C0504D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9688246E-64AF-492C-B50C-9AA492FE291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310" y="4680000"/>
                <a:ext cx="4211794" cy="369332"/>
              </a:xfrm>
              <a:prstGeom prst="rect">
                <a:avLst/>
              </a:prstGeom>
              <a:blipFill>
                <a:blip r:embed="rId6"/>
                <a:stretch>
                  <a:fillRect l="-2171" t="-15000" r="-289" b="-38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3778A075-E197-438A-AD0A-CE49A3531E30}"/>
              </a:ext>
            </a:extLst>
          </p:cNvPr>
          <p:cNvSpPr/>
          <p:nvPr/>
        </p:nvSpPr>
        <p:spPr>
          <a:xfrm>
            <a:off x="612000" y="692696"/>
            <a:ext cx="29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Прологарифмируем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D8F961EC-8008-4F4B-9486-E6E95E9955B9}"/>
              </a:ext>
            </a:extLst>
          </p:cNvPr>
          <p:cNvSpPr/>
          <p:nvPr/>
        </p:nvSpPr>
        <p:spPr>
          <a:xfrm>
            <a:off x="612000" y="1800000"/>
            <a:ext cx="32873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Возьмём производную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9" name="Rectangle">
            <a:extLst>
              <a:ext uri="{FF2B5EF4-FFF2-40B4-BE49-F238E27FC236}">
                <a16:creationId xmlns:a16="http://schemas.microsoft.com/office/drawing/2014/main" id="{AE430EA3-1B50-4041-99AC-DA79A97979D2}"/>
              </a:ext>
            </a:extLst>
          </p:cNvPr>
          <p:cNvSpPr/>
          <p:nvPr/>
        </p:nvSpPr>
        <p:spPr>
          <a:xfrm>
            <a:off x="4909226" y="2520000"/>
            <a:ext cx="3879823" cy="148506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E4D07745-857C-43DA-9CDF-60BE87D8C0F9}"/>
              </a:ext>
            </a:extLst>
          </p:cNvPr>
          <p:cNvGrpSpPr/>
          <p:nvPr/>
        </p:nvGrpSpPr>
        <p:grpSpPr>
          <a:xfrm>
            <a:off x="5075956" y="2636912"/>
            <a:ext cx="3816524" cy="1200329"/>
            <a:chOff x="5058150" y="2689023"/>
            <a:chExt cx="3816524" cy="1200329"/>
          </a:xfrm>
        </p:grpSpPr>
        <p:sp>
          <p:nvSpPr>
            <p:cNvPr id="32" name="Shape">
              <a:extLst>
                <a:ext uri="{FF2B5EF4-FFF2-40B4-BE49-F238E27FC236}">
                  <a16:creationId xmlns:a16="http://schemas.microsoft.com/office/drawing/2014/main" id="{BBC7289C-796D-4B69-8549-1B43625C0B10}"/>
                </a:ext>
              </a:extLst>
            </p:cNvPr>
            <p:cNvSpPr/>
            <p:nvPr/>
          </p:nvSpPr>
          <p:spPr>
            <a:xfrm>
              <a:off x="5058150" y="2778304"/>
              <a:ext cx="288132" cy="290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8" y="0"/>
                  </a:moveTo>
                  <a:cubicBezTo>
                    <a:pt x="7320" y="0"/>
                    <a:pt x="4802" y="1006"/>
                    <a:pt x="2881" y="3017"/>
                  </a:cubicBezTo>
                  <a:cubicBezTo>
                    <a:pt x="-961" y="7038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8"/>
                    <a:pt x="16797" y="3017"/>
                  </a:cubicBezTo>
                  <a:cubicBezTo>
                    <a:pt x="14876" y="1006"/>
                    <a:pt x="12356" y="0"/>
                    <a:pt x="9838" y="0"/>
                  </a:cubicBezTo>
                  <a:close/>
                  <a:moveTo>
                    <a:pt x="9687" y="3523"/>
                  </a:moveTo>
                  <a:lnTo>
                    <a:pt x="9991" y="3523"/>
                  </a:lnTo>
                  <a:cubicBezTo>
                    <a:pt x="10387" y="3523"/>
                    <a:pt x="10625" y="3523"/>
                    <a:pt x="10783" y="3592"/>
                  </a:cubicBezTo>
                  <a:cubicBezTo>
                    <a:pt x="11012" y="3679"/>
                    <a:pt x="11192" y="3868"/>
                    <a:pt x="11275" y="4107"/>
                  </a:cubicBezTo>
                  <a:cubicBezTo>
                    <a:pt x="11341" y="4273"/>
                    <a:pt x="11341" y="4521"/>
                    <a:pt x="11341" y="4936"/>
                  </a:cubicBezTo>
                  <a:lnTo>
                    <a:pt x="11341" y="11306"/>
                  </a:lnTo>
                  <a:cubicBezTo>
                    <a:pt x="11341" y="11721"/>
                    <a:pt x="11341" y="11969"/>
                    <a:pt x="11275" y="12135"/>
                  </a:cubicBezTo>
                  <a:cubicBezTo>
                    <a:pt x="11192" y="12374"/>
                    <a:pt x="11012" y="12561"/>
                    <a:pt x="10783" y="12648"/>
                  </a:cubicBezTo>
                  <a:cubicBezTo>
                    <a:pt x="10625" y="12717"/>
                    <a:pt x="10387" y="12717"/>
                    <a:pt x="9991" y="12717"/>
                  </a:cubicBezTo>
                  <a:lnTo>
                    <a:pt x="9687" y="12717"/>
                  </a:lnTo>
                  <a:cubicBezTo>
                    <a:pt x="9291" y="12717"/>
                    <a:pt x="9053" y="12717"/>
                    <a:pt x="8895" y="12648"/>
                  </a:cubicBezTo>
                  <a:cubicBezTo>
                    <a:pt x="8666" y="12561"/>
                    <a:pt x="8486" y="12374"/>
                    <a:pt x="8403" y="12135"/>
                  </a:cubicBezTo>
                  <a:cubicBezTo>
                    <a:pt x="8337" y="11969"/>
                    <a:pt x="8337" y="11721"/>
                    <a:pt x="8337" y="11306"/>
                  </a:cubicBezTo>
                  <a:lnTo>
                    <a:pt x="8337" y="4936"/>
                  </a:lnTo>
                  <a:cubicBezTo>
                    <a:pt x="8337" y="4521"/>
                    <a:pt x="8337" y="4273"/>
                    <a:pt x="8403" y="4107"/>
                  </a:cubicBezTo>
                  <a:cubicBezTo>
                    <a:pt x="8486" y="3868"/>
                    <a:pt x="8666" y="3679"/>
                    <a:pt x="8895" y="3592"/>
                  </a:cubicBezTo>
                  <a:cubicBezTo>
                    <a:pt x="9053" y="3523"/>
                    <a:pt x="9291" y="3523"/>
                    <a:pt x="9687" y="3523"/>
                  </a:cubicBezTo>
                  <a:close/>
                  <a:moveTo>
                    <a:pt x="9687" y="13919"/>
                  </a:moveTo>
                  <a:lnTo>
                    <a:pt x="9991" y="13919"/>
                  </a:lnTo>
                  <a:cubicBezTo>
                    <a:pt x="10387" y="13919"/>
                    <a:pt x="10625" y="13919"/>
                    <a:pt x="10783" y="13988"/>
                  </a:cubicBezTo>
                  <a:cubicBezTo>
                    <a:pt x="11012" y="14075"/>
                    <a:pt x="11192" y="14264"/>
                    <a:pt x="11275" y="14503"/>
                  </a:cubicBezTo>
                  <a:cubicBezTo>
                    <a:pt x="11341" y="14668"/>
                    <a:pt x="11341" y="14917"/>
                    <a:pt x="11341" y="15331"/>
                  </a:cubicBezTo>
                  <a:lnTo>
                    <a:pt x="11341" y="15660"/>
                  </a:lnTo>
                  <a:cubicBezTo>
                    <a:pt x="11341" y="16074"/>
                    <a:pt x="11341" y="16323"/>
                    <a:pt x="11275" y="16489"/>
                  </a:cubicBezTo>
                  <a:cubicBezTo>
                    <a:pt x="11192" y="16728"/>
                    <a:pt x="11012" y="16915"/>
                    <a:pt x="10783" y="17002"/>
                  </a:cubicBezTo>
                  <a:cubicBezTo>
                    <a:pt x="10625" y="17071"/>
                    <a:pt x="10387" y="17072"/>
                    <a:pt x="9991" y="17072"/>
                  </a:cubicBezTo>
                  <a:lnTo>
                    <a:pt x="9687" y="17072"/>
                  </a:lnTo>
                  <a:cubicBezTo>
                    <a:pt x="9291" y="17072"/>
                    <a:pt x="9053" y="17071"/>
                    <a:pt x="8895" y="17002"/>
                  </a:cubicBezTo>
                  <a:cubicBezTo>
                    <a:pt x="8666" y="16915"/>
                    <a:pt x="8486" y="16728"/>
                    <a:pt x="8403" y="16489"/>
                  </a:cubicBezTo>
                  <a:cubicBezTo>
                    <a:pt x="8337" y="16323"/>
                    <a:pt x="8337" y="16074"/>
                    <a:pt x="8337" y="15660"/>
                  </a:cubicBezTo>
                  <a:lnTo>
                    <a:pt x="8337" y="15331"/>
                  </a:lnTo>
                  <a:cubicBezTo>
                    <a:pt x="8337" y="14917"/>
                    <a:pt x="8337" y="14668"/>
                    <a:pt x="8403" y="14503"/>
                  </a:cubicBezTo>
                  <a:cubicBezTo>
                    <a:pt x="8486" y="14264"/>
                    <a:pt x="8666" y="14075"/>
                    <a:pt x="8895" y="13988"/>
                  </a:cubicBezTo>
                  <a:cubicBezTo>
                    <a:pt x="9053" y="13919"/>
                    <a:pt x="9291" y="13919"/>
                    <a:pt x="9687" y="13919"/>
                  </a:cubicBezTo>
                  <a:close/>
                </a:path>
              </a:pathLst>
            </a:custGeom>
            <a:solidFill>
              <a:srgbClr val="C0504D"/>
            </a:solidFill>
            <a:ln w="3175">
              <a:miter lim="400000"/>
            </a:ln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rgbClr val="C0504D"/>
                </a:solidFill>
              </a:endParaRPr>
            </a:p>
          </p:txBody>
        </p:sp>
        <p:sp>
          <p:nvSpPr>
            <p:cNvPr id="33" name="Rectangle 5">
              <a:extLst>
                <a:ext uri="{FF2B5EF4-FFF2-40B4-BE49-F238E27FC236}">
                  <a16:creationId xmlns:a16="http://schemas.microsoft.com/office/drawing/2014/main" id="{95BF98F9-D717-47C8-B8D3-5056BD54C9D1}"/>
                </a:ext>
              </a:extLst>
            </p:cNvPr>
            <p:cNvSpPr/>
            <p:nvPr/>
          </p:nvSpPr>
          <p:spPr>
            <a:xfrm>
              <a:off x="5436037" y="2689023"/>
              <a:ext cx="3438637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Clr>
                  <a:srgbClr val="2557A1"/>
                </a:buClr>
              </a:pPr>
              <a:r>
                <a:rPr lang="ru-RU" sz="2400" dirty="0">
                  <a:solidFill>
                    <a:srgbClr val="C0504D"/>
                  </a:solidFill>
                  <a:latin typeface="Myriad Pro" panose="020B0503030403020204" pitchFamily="34" charset="0"/>
                </a:rPr>
                <a:t>Колпачки появляются после приравнивания </a:t>
              </a:r>
              <a:br>
                <a:rPr lang="ru-RU" sz="2400" dirty="0">
                  <a:solidFill>
                    <a:srgbClr val="C0504D"/>
                  </a:solidFill>
                  <a:latin typeface="Myriad Pro" panose="020B0503030403020204" pitchFamily="34" charset="0"/>
                </a:rPr>
              </a:br>
              <a:r>
                <a:rPr lang="ru-RU" sz="2400" dirty="0">
                  <a:solidFill>
                    <a:srgbClr val="C0504D"/>
                  </a:solidFill>
                  <a:latin typeface="Myriad Pro" panose="020B0503030403020204" pitchFamily="34" charset="0"/>
                </a:rPr>
                <a:t>к нулю</a:t>
              </a:r>
              <a:endParaRPr lang="en-US" sz="2400" dirty="0">
                <a:solidFill>
                  <a:srgbClr val="C0504D"/>
                </a:solidFill>
                <a:latin typeface="Myriad Pro" panose="020B0503030403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4797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Объект 5"/>
          <p:cNvSpPr txBox="1">
            <a:spLocks/>
          </p:cNvSpPr>
          <p:nvPr/>
        </p:nvSpPr>
        <p:spPr>
          <a:xfrm>
            <a:off x="539552" y="3297086"/>
            <a:ext cx="8352488" cy="364514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i="1" dirty="0">
              <a:solidFill>
                <a:srgbClr val="0059A9"/>
              </a:solidFill>
              <a:latin typeface="Cambria Math" panose="02040503050406030204" pitchFamily="18" charset="0"/>
            </a:endParaRPr>
          </a:p>
        </p:txBody>
      </p:sp>
      <p:sp>
        <p:nvSpPr>
          <p:cNvPr id="27" name="Прямоугольник 1">
            <a:extLst>
              <a:ext uri="{FF2B5EF4-FFF2-40B4-BE49-F238E27FC236}">
                <a16:creationId xmlns:a16="http://schemas.microsoft.com/office/drawing/2014/main" id="{F15C41BE-05E0-4242-8C32-96C6E5882E4D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распределение Бернулли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B087536C-0895-414D-BE5E-B7A6AE4C6AA8}"/>
                  </a:ext>
                </a:extLst>
              </p:cNvPr>
              <p:cNvSpPr/>
              <p:nvPr/>
            </p:nvSpPr>
            <p:spPr>
              <a:xfrm>
                <a:off x="1330903" y="1268760"/>
                <a:ext cx="6265433" cy="523798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</m:func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−∑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</m:fun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lim>
                      </m:limLow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B087536C-0895-414D-BE5E-B7A6AE4C6AA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0903" y="1268760"/>
                <a:ext cx="6265433" cy="523798"/>
              </a:xfrm>
              <a:prstGeom prst="rect">
                <a:avLst/>
              </a:prstGeom>
              <a:blipFill>
                <a:blip r:embed="rId3"/>
                <a:stretch>
                  <a:fillRect l="-1751" b="-1395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6B9D7708-A861-467A-83C7-8DDFD8F563EA}"/>
                  </a:ext>
                </a:extLst>
              </p:cNvPr>
              <p:cNvSpPr/>
              <p:nvPr/>
            </p:nvSpPr>
            <p:spPr>
              <a:xfrm>
                <a:off x="1296310" y="2520000"/>
                <a:ext cx="3365601" cy="778996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−∑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1 −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6B9D7708-A861-467A-83C7-8DDFD8F563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310" y="2520000"/>
                <a:ext cx="3365601" cy="77899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A5BC7635-5E6D-463C-B455-3FD941B57261}"/>
                  </a:ext>
                </a:extLst>
              </p:cNvPr>
              <p:cNvSpPr/>
              <p:nvPr/>
            </p:nvSpPr>
            <p:spPr>
              <a:xfrm>
                <a:off x="1296310" y="3600000"/>
                <a:ext cx="2828916" cy="778996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−∑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1 −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A5BC7635-5E6D-463C-B455-3FD941B572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310" y="3600000"/>
                <a:ext cx="2828916" cy="77899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F29B83AA-AE9B-47A4-9C67-C31750B3A070}"/>
                  </a:ext>
                </a:extLst>
              </p:cNvPr>
              <p:cNvSpPr/>
              <p:nvPr/>
            </p:nvSpPr>
            <p:spPr>
              <a:xfrm>
                <a:off x="1296310" y="4680000"/>
                <a:ext cx="4211794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F29B83AA-AE9B-47A4-9C67-C31750B3A07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310" y="4680000"/>
                <a:ext cx="4211794" cy="369332"/>
              </a:xfrm>
              <a:prstGeom prst="rect">
                <a:avLst/>
              </a:prstGeom>
              <a:blipFill>
                <a:blip r:embed="rId6"/>
                <a:stretch>
                  <a:fillRect l="-2171" t="-15000" r="-289" b="-38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6DF3A4F2-B934-46B3-B94A-E45CE2722B13}"/>
              </a:ext>
            </a:extLst>
          </p:cNvPr>
          <p:cNvCxnSpPr>
            <a:cxnSpLocks/>
          </p:cNvCxnSpPr>
          <p:nvPr/>
        </p:nvCxnSpPr>
        <p:spPr>
          <a:xfrm flipV="1">
            <a:off x="2206626" y="4725144"/>
            <a:ext cx="997532" cy="355777"/>
          </a:xfrm>
          <a:prstGeom prst="line">
            <a:avLst/>
          </a:prstGeom>
          <a:ln w="38100">
            <a:solidFill>
              <a:srgbClr val="C0504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>
            <a:extLst>
              <a:ext uri="{FF2B5EF4-FFF2-40B4-BE49-F238E27FC236}">
                <a16:creationId xmlns:a16="http://schemas.microsoft.com/office/drawing/2014/main" id="{29A41887-A9AA-4641-B79F-10F1460FAC7A}"/>
              </a:ext>
            </a:extLst>
          </p:cNvPr>
          <p:cNvCxnSpPr>
            <a:cxnSpLocks/>
          </p:cNvCxnSpPr>
          <p:nvPr/>
        </p:nvCxnSpPr>
        <p:spPr>
          <a:xfrm flipV="1">
            <a:off x="4438874" y="4725144"/>
            <a:ext cx="997532" cy="355777"/>
          </a:xfrm>
          <a:prstGeom prst="line">
            <a:avLst/>
          </a:prstGeom>
          <a:ln w="38100">
            <a:solidFill>
              <a:srgbClr val="C0504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F36151D9-906D-4CE7-9F2A-1B112658FF64}"/>
              </a:ext>
            </a:extLst>
          </p:cNvPr>
          <p:cNvSpPr/>
          <p:nvPr/>
        </p:nvSpPr>
        <p:spPr>
          <a:xfrm>
            <a:off x="612000" y="692696"/>
            <a:ext cx="29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Прологарифмируем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077F05B3-813E-407C-87F0-2CDE7C2E0351}"/>
              </a:ext>
            </a:extLst>
          </p:cNvPr>
          <p:cNvSpPr/>
          <p:nvPr/>
        </p:nvSpPr>
        <p:spPr>
          <a:xfrm>
            <a:off x="612000" y="1800000"/>
            <a:ext cx="32873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Возьмём производную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35" name="Rectangle">
            <a:extLst>
              <a:ext uri="{FF2B5EF4-FFF2-40B4-BE49-F238E27FC236}">
                <a16:creationId xmlns:a16="http://schemas.microsoft.com/office/drawing/2014/main" id="{9171A911-AE69-4F63-9F1E-92F33CB750A7}"/>
              </a:ext>
            </a:extLst>
          </p:cNvPr>
          <p:cNvSpPr/>
          <p:nvPr/>
        </p:nvSpPr>
        <p:spPr>
          <a:xfrm>
            <a:off x="4909226" y="2520000"/>
            <a:ext cx="3879823" cy="148506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p:grpSp>
        <p:nvGrpSpPr>
          <p:cNvPr id="36" name="Группа 35">
            <a:extLst>
              <a:ext uri="{FF2B5EF4-FFF2-40B4-BE49-F238E27FC236}">
                <a16:creationId xmlns:a16="http://schemas.microsoft.com/office/drawing/2014/main" id="{00D1E814-BD69-42F3-B26A-ED1DC18C52AB}"/>
              </a:ext>
            </a:extLst>
          </p:cNvPr>
          <p:cNvGrpSpPr/>
          <p:nvPr/>
        </p:nvGrpSpPr>
        <p:grpSpPr>
          <a:xfrm>
            <a:off x="5075956" y="2636912"/>
            <a:ext cx="3816524" cy="1200329"/>
            <a:chOff x="5058150" y="2689023"/>
            <a:chExt cx="3816524" cy="1200329"/>
          </a:xfrm>
        </p:grpSpPr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A3F7011D-6923-40A9-B13D-3506A9343A07}"/>
                </a:ext>
              </a:extLst>
            </p:cNvPr>
            <p:cNvSpPr/>
            <p:nvPr/>
          </p:nvSpPr>
          <p:spPr>
            <a:xfrm>
              <a:off x="5058150" y="2778304"/>
              <a:ext cx="288132" cy="290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8" y="0"/>
                  </a:moveTo>
                  <a:cubicBezTo>
                    <a:pt x="7320" y="0"/>
                    <a:pt x="4802" y="1006"/>
                    <a:pt x="2881" y="3017"/>
                  </a:cubicBezTo>
                  <a:cubicBezTo>
                    <a:pt x="-961" y="7038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8"/>
                    <a:pt x="16797" y="3017"/>
                  </a:cubicBezTo>
                  <a:cubicBezTo>
                    <a:pt x="14876" y="1006"/>
                    <a:pt x="12356" y="0"/>
                    <a:pt x="9838" y="0"/>
                  </a:cubicBezTo>
                  <a:close/>
                  <a:moveTo>
                    <a:pt x="9687" y="3523"/>
                  </a:moveTo>
                  <a:lnTo>
                    <a:pt x="9991" y="3523"/>
                  </a:lnTo>
                  <a:cubicBezTo>
                    <a:pt x="10387" y="3523"/>
                    <a:pt x="10625" y="3523"/>
                    <a:pt x="10783" y="3592"/>
                  </a:cubicBezTo>
                  <a:cubicBezTo>
                    <a:pt x="11012" y="3679"/>
                    <a:pt x="11192" y="3868"/>
                    <a:pt x="11275" y="4107"/>
                  </a:cubicBezTo>
                  <a:cubicBezTo>
                    <a:pt x="11341" y="4273"/>
                    <a:pt x="11341" y="4521"/>
                    <a:pt x="11341" y="4936"/>
                  </a:cubicBezTo>
                  <a:lnTo>
                    <a:pt x="11341" y="11306"/>
                  </a:lnTo>
                  <a:cubicBezTo>
                    <a:pt x="11341" y="11721"/>
                    <a:pt x="11341" y="11969"/>
                    <a:pt x="11275" y="12135"/>
                  </a:cubicBezTo>
                  <a:cubicBezTo>
                    <a:pt x="11192" y="12374"/>
                    <a:pt x="11012" y="12561"/>
                    <a:pt x="10783" y="12648"/>
                  </a:cubicBezTo>
                  <a:cubicBezTo>
                    <a:pt x="10625" y="12717"/>
                    <a:pt x="10387" y="12717"/>
                    <a:pt x="9991" y="12717"/>
                  </a:cubicBezTo>
                  <a:lnTo>
                    <a:pt x="9687" y="12717"/>
                  </a:lnTo>
                  <a:cubicBezTo>
                    <a:pt x="9291" y="12717"/>
                    <a:pt x="9053" y="12717"/>
                    <a:pt x="8895" y="12648"/>
                  </a:cubicBezTo>
                  <a:cubicBezTo>
                    <a:pt x="8666" y="12561"/>
                    <a:pt x="8486" y="12374"/>
                    <a:pt x="8403" y="12135"/>
                  </a:cubicBezTo>
                  <a:cubicBezTo>
                    <a:pt x="8337" y="11969"/>
                    <a:pt x="8337" y="11721"/>
                    <a:pt x="8337" y="11306"/>
                  </a:cubicBezTo>
                  <a:lnTo>
                    <a:pt x="8337" y="4936"/>
                  </a:lnTo>
                  <a:cubicBezTo>
                    <a:pt x="8337" y="4521"/>
                    <a:pt x="8337" y="4273"/>
                    <a:pt x="8403" y="4107"/>
                  </a:cubicBezTo>
                  <a:cubicBezTo>
                    <a:pt x="8486" y="3868"/>
                    <a:pt x="8666" y="3679"/>
                    <a:pt x="8895" y="3592"/>
                  </a:cubicBezTo>
                  <a:cubicBezTo>
                    <a:pt x="9053" y="3523"/>
                    <a:pt x="9291" y="3523"/>
                    <a:pt x="9687" y="3523"/>
                  </a:cubicBezTo>
                  <a:close/>
                  <a:moveTo>
                    <a:pt x="9687" y="13919"/>
                  </a:moveTo>
                  <a:lnTo>
                    <a:pt x="9991" y="13919"/>
                  </a:lnTo>
                  <a:cubicBezTo>
                    <a:pt x="10387" y="13919"/>
                    <a:pt x="10625" y="13919"/>
                    <a:pt x="10783" y="13988"/>
                  </a:cubicBezTo>
                  <a:cubicBezTo>
                    <a:pt x="11012" y="14075"/>
                    <a:pt x="11192" y="14264"/>
                    <a:pt x="11275" y="14503"/>
                  </a:cubicBezTo>
                  <a:cubicBezTo>
                    <a:pt x="11341" y="14668"/>
                    <a:pt x="11341" y="14917"/>
                    <a:pt x="11341" y="15331"/>
                  </a:cubicBezTo>
                  <a:lnTo>
                    <a:pt x="11341" y="15660"/>
                  </a:lnTo>
                  <a:cubicBezTo>
                    <a:pt x="11341" y="16074"/>
                    <a:pt x="11341" y="16323"/>
                    <a:pt x="11275" y="16489"/>
                  </a:cubicBezTo>
                  <a:cubicBezTo>
                    <a:pt x="11192" y="16728"/>
                    <a:pt x="11012" y="16915"/>
                    <a:pt x="10783" y="17002"/>
                  </a:cubicBezTo>
                  <a:cubicBezTo>
                    <a:pt x="10625" y="17071"/>
                    <a:pt x="10387" y="17072"/>
                    <a:pt x="9991" y="17072"/>
                  </a:cubicBezTo>
                  <a:lnTo>
                    <a:pt x="9687" y="17072"/>
                  </a:lnTo>
                  <a:cubicBezTo>
                    <a:pt x="9291" y="17072"/>
                    <a:pt x="9053" y="17071"/>
                    <a:pt x="8895" y="17002"/>
                  </a:cubicBezTo>
                  <a:cubicBezTo>
                    <a:pt x="8666" y="16915"/>
                    <a:pt x="8486" y="16728"/>
                    <a:pt x="8403" y="16489"/>
                  </a:cubicBezTo>
                  <a:cubicBezTo>
                    <a:pt x="8337" y="16323"/>
                    <a:pt x="8337" y="16074"/>
                    <a:pt x="8337" y="15660"/>
                  </a:cubicBezTo>
                  <a:lnTo>
                    <a:pt x="8337" y="15331"/>
                  </a:lnTo>
                  <a:cubicBezTo>
                    <a:pt x="8337" y="14917"/>
                    <a:pt x="8337" y="14668"/>
                    <a:pt x="8403" y="14503"/>
                  </a:cubicBezTo>
                  <a:cubicBezTo>
                    <a:pt x="8486" y="14264"/>
                    <a:pt x="8666" y="14075"/>
                    <a:pt x="8895" y="13988"/>
                  </a:cubicBezTo>
                  <a:cubicBezTo>
                    <a:pt x="9053" y="13919"/>
                    <a:pt x="9291" y="13919"/>
                    <a:pt x="9687" y="13919"/>
                  </a:cubicBezTo>
                  <a:close/>
                </a:path>
              </a:pathLst>
            </a:custGeom>
            <a:solidFill>
              <a:srgbClr val="C0504D"/>
            </a:solidFill>
            <a:ln w="3175">
              <a:miter lim="400000"/>
            </a:ln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rgbClr val="C0504D"/>
                </a:solidFill>
              </a:endParaRPr>
            </a:p>
          </p:txBody>
        </p:sp>
        <p:sp>
          <p:nvSpPr>
            <p:cNvPr id="38" name="Rectangle 5">
              <a:extLst>
                <a:ext uri="{FF2B5EF4-FFF2-40B4-BE49-F238E27FC236}">
                  <a16:creationId xmlns:a16="http://schemas.microsoft.com/office/drawing/2014/main" id="{D9C1B9FC-D925-45D5-A5C1-43FA6BCCDAED}"/>
                </a:ext>
              </a:extLst>
            </p:cNvPr>
            <p:cNvSpPr/>
            <p:nvPr/>
          </p:nvSpPr>
          <p:spPr>
            <a:xfrm>
              <a:off x="5436037" y="2689023"/>
              <a:ext cx="3438637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Clr>
                  <a:srgbClr val="2557A1"/>
                </a:buClr>
              </a:pPr>
              <a:r>
                <a:rPr lang="ru-RU" sz="2400" dirty="0">
                  <a:solidFill>
                    <a:srgbClr val="C0504D"/>
                  </a:solidFill>
                  <a:latin typeface="Myriad Pro" panose="020B0503030403020204" pitchFamily="34" charset="0"/>
                </a:rPr>
                <a:t>Колпачки появляются после приравнивания </a:t>
              </a:r>
              <a:br>
                <a:rPr lang="ru-RU" sz="2400" dirty="0">
                  <a:solidFill>
                    <a:srgbClr val="C0504D"/>
                  </a:solidFill>
                  <a:latin typeface="Myriad Pro" panose="020B0503030403020204" pitchFamily="34" charset="0"/>
                </a:rPr>
              </a:br>
              <a:r>
                <a:rPr lang="ru-RU" sz="2400" dirty="0">
                  <a:solidFill>
                    <a:srgbClr val="C0504D"/>
                  </a:solidFill>
                  <a:latin typeface="Myriad Pro" panose="020B0503030403020204" pitchFamily="34" charset="0"/>
                </a:rPr>
                <a:t>к нулю</a:t>
              </a:r>
              <a:endParaRPr lang="en-US" sz="2400" dirty="0">
                <a:solidFill>
                  <a:srgbClr val="C0504D"/>
                </a:solidFill>
                <a:latin typeface="Myriad Pro" panose="020B0503030403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9622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Объект 5"/>
          <p:cNvSpPr txBox="1">
            <a:spLocks/>
          </p:cNvSpPr>
          <p:nvPr/>
        </p:nvSpPr>
        <p:spPr>
          <a:xfrm>
            <a:off x="539552" y="3297086"/>
            <a:ext cx="8352488" cy="364514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i="1" dirty="0">
              <a:solidFill>
                <a:srgbClr val="0059A9"/>
              </a:solidFill>
              <a:latin typeface="Cambria Math" panose="020405030504060302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21FCBD21-C4D5-5B4E-8C8F-51B0B1DBE152}"/>
                  </a:ext>
                </a:extLst>
              </p:cNvPr>
              <p:cNvSpPr/>
              <p:nvPr/>
            </p:nvSpPr>
            <p:spPr>
              <a:xfrm>
                <a:off x="1330903" y="1268760"/>
                <a:ext cx="6265433" cy="523798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</m:func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−∑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</m:fun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lim>
                      </m:limLow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21FCBD21-C4D5-5B4E-8C8F-51B0B1DBE1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0903" y="1268760"/>
                <a:ext cx="6265433" cy="523798"/>
              </a:xfrm>
              <a:prstGeom prst="rect">
                <a:avLst/>
              </a:prstGeom>
              <a:blipFill>
                <a:blip r:embed="rId3"/>
                <a:stretch>
                  <a:fillRect l="-1751" b="-1395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34A94C0E-B856-874A-B000-C335FB10F5B2}"/>
                  </a:ext>
                </a:extLst>
              </p:cNvPr>
              <p:cNvSpPr/>
              <p:nvPr/>
            </p:nvSpPr>
            <p:spPr>
              <a:xfrm>
                <a:off x="1296310" y="2520000"/>
                <a:ext cx="3365601" cy="778996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−∑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1 −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34A94C0E-B856-874A-B000-C335FB10F5B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310" y="2520000"/>
                <a:ext cx="3365601" cy="77899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C23074C3-B547-1442-ADF0-DE58E1865015}"/>
                  </a:ext>
                </a:extLst>
              </p:cNvPr>
              <p:cNvSpPr/>
              <p:nvPr/>
            </p:nvSpPr>
            <p:spPr>
              <a:xfrm>
                <a:off x="1296310" y="3600000"/>
                <a:ext cx="2828916" cy="778996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−∑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1 −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C23074C3-B547-1442-ADF0-DE58E186501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310" y="3600000"/>
                <a:ext cx="2828916" cy="77899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248EF669-00E4-174B-BA7A-719062E70561}"/>
                  </a:ext>
                </a:extLst>
              </p:cNvPr>
              <p:cNvSpPr/>
              <p:nvPr/>
            </p:nvSpPr>
            <p:spPr>
              <a:xfrm>
                <a:off x="1296310" y="4680000"/>
                <a:ext cx="4211794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248EF669-00E4-174B-BA7A-719062E705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310" y="4680000"/>
                <a:ext cx="4211794" cy="369332"/>
              </a:xfrm>
              <a:prstGeom prst="rect">
                <a:avLst/>
              </a:prstGeom>
              <a:blipFill>
                <a:blip r:embed="rId6"/>
                <a:stretch>
                  <a:fillRect l="-2171" t="-15000" r="-289" b="-38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F0718598-3A91-4A4C-92BC-4F7056DA5A7F}"/>
                  </a:ext>
                </a:extLst>
              </p:cNvPr>
              <p:cNvSpPr/>
              <p:nvPr/>
            </p:nvSpPr>
            <p:spPr>
              <a:xfrm>
                <a:off x="1296310" y="5400000"/>
                <a:ext cx="2332883" cy="693908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ru-RU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𝑀𝐿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en-US" sz="2400" i="1" dirty="0">
                  <a:solidFill>
                    <a:srgbClr val="C0504D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F0718598-3A91-4A4C-92BC-4F7056DA5A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310" y="5400000"/>
                <a:ext cx="2332883" cy="69390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A659063B-BF3D-B645-92B6-2539C3BBB859}"/>
              </a:ext>
            </a:extLst>
          </p:cNvPr>
          <p:cNvCxnSpPr>
            <a:cxnSpLocks/>
          </p:cNvCxnSpPr>
          <p:nvPr/>
        </p:nvCxnSpPr>
        <p:spPr>
          <a:xfrm flipV="1">
            <a:off x="2206626" y="4725144"/>
            <a:ext cx="997532" cy="355777"/>
          </a:xfrm>
          <a:prstGeom prst="line">
            <a:avLst/>
          </a:prstGeom>
          <a:ln w="38100">
            <a:solidFill>
              <a:srgbClr val="C0504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4AEFC2E2-777C-3140-B6E4-802BED0ADA65}"/>
              </a:ext>
            </a:extLst>
          </p:cNvPr>
          <p:cNvCxnSpPr>
            <a:cxnSpLocks/>
          </p:cNvCxnSpPr>
          <p:nvPr/>
        </p:nvCxnSpPr>
        <p:spPr>
          <a:xfrm flipV="1">
            <a:off x="4438874" y="4725144"/>
            <a:ext cx="997532" cy="355777"/>
          </a:xfrm>
          <a:prstGeom prst="line">
            <a:avLst/>
          </a:prstGeom>
          <a:ln w="38100">
            <a:solidFill>
              <a:srgbClr val="C0504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Прямоугольник 1">
            <a:extLst>
              <a:ext uri="{FF2B5EF4-FFF2-40B4-BE49-F238E27FC236}">
                <a16:creationId xmlns:a16="http://schemas.microsoft.com/office/drawing/2014/main" id="{F15C41BE-05E0-4242-8C32-96C6E5882E4D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распределение Бернулли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92F10D3D-99E7-4766-BF00-C229D3F88F5B}"/>
              </a:ext>
            </a:extLst>
          </p:cNvPr>
          <p:cNvSpPr/>
          <p:nvPr/>
        </p:nvSpPr>
        <p:spPr>
          <a:xfrm>
            <a:off x="612000" y="692696"/>
            <a:ext cx="29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Прологарифмируем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1D672C9A-3929-4AAE-B9AD-EB390042B5E1}"/>
              </a:ext>
            </a:extLst>
          </p:cNvPr>
          <p:cNvSpPr/>
          <p:nvPr/>
        </p:nvSpPr>
        <p:spPr>
          <a:xfrm>
            <a:off x="612000" y="1800000"/>
            <a:ext cx="32873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Возьмём производную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FE9D457F-6950-478C-B226-36E8A3A43C9C}"/>
              </a:ext>
            </a:extLst>
          </p:cNvPr>
          <p:cNvSpPr/>
          <p:nvPr/>
        </p:nvSpPr>
        <p:spPr>
          <a:xfrm>
            <a:off x="4909226" y="2520000"/>
            <a:ext cx="3879823" cy="1485064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CE06DA6E-CC00-4661-A1EF-DAC89D064BE4}"/>
              </a:ext>
            </a:extLst>
          </p:cNvPr>
          <p:cNvGrpSpPr/>
          <p:nvPr/>
        </p:nvGrpSpPr>
        <p:grpSpPr>
          <a:xfrm>
            <a:off x="5075956" y="2636912"/>
            <a:ext cx="3816524" cy="1200329"/>
            <a:chOff x="5058150" y="2689023"/>
            <a:chExt cx="3816524" cy="1200329"/>
          </a:xfrm>
        </p:grpSpPr>
        <p:sp>
          <p:nvSpPr>
            <p:cNvPr id="31" name="Shape">
              <a:extLst>
                <a:ext uri="{FF2B5EF4-FFF2-40B4-BE49-F238E27FC236}">
                  <a16:creationId xmlns:a16="http://schemas.microsoft.com/office/drawing/2014/main" id="{5234CA9E-6686-431F-9D86-E6BFC40BFD08}"/>
                </a:ext>
              </a:extLst>
            </p:cNvPr>
            <p:cNvSpPr/>
            <p:nvPr/>
          </p:nvSpPr>
          <p:spPr>
            <a:xfrm>
              <a:off x="5058150" y="2778304"/>
              <a:ext cx="288132" cy="290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8" y="0"/>
                  </a:moveTo>
                  <a:cubicBezTo>
                    <a:pt x="7320" y="0"/>
                    <a:pt x="4802" y="1006"/>
                    <a:pt x="2881" y="3017"/>
                  </a:cubicBezTo>
                  <a:cubicBezTo>
                    <a:pt x="-961" y="7038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8"/>
                    <a:pt x="16797" y="3017"/>
                  </a:cubicBezTo>
                  <a:cubicBezTo>
                    <a:pt x="14876" y="1006"/>
                    <a:pt x="12356" y="0"/>
                    <a:pt x="9838" y="0"/>
                  </a:cubicBezTo>
                  <a:close/>
                  <a:moveTo>
                    <a:pt x="9687" y="3523"/>
                  </a:moveTo>
                  <a:lnTo>
                    <a:pt x="9991" y="3523"/>
                  </a:lnTo>
                  <a:cubicBezTo>
                    <a:pt x="10387" y="3523"/>
                    <a:pt x="10625" y="3523"/>
                    <a:pt x="10783" y="3592"/>
                  </a:cubicBezTo>
                  <a:cubicBezTo>
                    <a:pt x="11012" y="3679"/>
                    <a:pt x="11192" y="3868"/>
                    <a:pt x="11275" y="4107"/>
                  </a:cubicBezTo>
                  <a:cubicBezTo>
                    <a:pt x="11341" y="4273"/>
                    <a:pt x="11341" y="4521"/>
                    <a:pt x="11341" y="4936"/>
                  </a:cubicBezTo>
                  <a:lnTo>
                    <a:pt x="11341" y="11306"/>
                  </a:lnTo>
                  <a:cubicBezTo>
                    <a:pt x="11341" y="11721"/>
                    <a:pt x="11341" y="11969"/>
                    <a:pt x="11275" y="12135"/>
                  </a:cubicBezTo>
                  <a:cubicBezTo>
                    <a:pt x="11192" y="12374"/>
                    <a:pt x="11012" y="12561"/>
                    <a:pt x="10783" y="12648"/>
                  </a:cubicBezTo>
                  <a:cubicBezTo>
                    <a:pt x="10625" y="12717"/>
                    <a:pt x="10387" y="12717"/>
                    <a:pt x="9991" y="12717"/>
                  </a:cubicBezTo>
                  <a:lnTo>
                    <a:pt x="9687" y="12717"/>
                  </a:lnTo>
                  <a:cubicBezTo>
                    <a:pt x="9291" y="12717"/>
                    <a:pt x="9053" y="12717"/>
                    <a:pt x="8895" y="12648"/>
                  </a:cubicBezTo>
                  <a:cubicBezTo>
                    <a:pt x="8666" y="12561"/>
                    <a:pt x="8486" y="12374"/>
                    <a:pt x="8403" y="12135"/>
                  </a:cubicBezTo>
                  <a:cubicBezTo>
                    <a:pt x="8337" y="11969"/>
                    <a:pt x="8337" y="11721"/>
                    <a:pt x="8337" y="11306"/>
                  </a:cubicBezTo>
                  <a:lnTo>
                    <a:pt x="8337" y="4936"/>
                  </a:lnTo>
                  <a:cubicBezTo>
                    <a:pt x="8337" y="4521"/>
                    <a:pt x="8337" y="4273"/>
                    <a:pt x="8403" y="4107"/>
                  </a:cubicBezTo>
                  <a:cubicBezTo>
                    <a:pt x="8486" y="3868"/>
                    <a:pt x="8666" y="3679"/>
                    <a:pt x="8895" y="3592"/>
                  </a:cubicBezTo>
                  <a:cubicBezTo>
                    <a:pt x="9053" y="3523"/>
                    <a:pt x="9291" y="3523"/>
                    <a:pt x="9687" y="3523"/>
                  </a:cubicBezTo>
                  <a:close/>
                  <a:moveTo>
                    <a:pt x="9687" y="13919"/>
                  </a:moveTo>
                  <a:lnTo>
                    <a:pt x="9991" y="13919"/>
                  </a:lnTo>
                  <a:cubicBezTo>
                    <a:pt x="10387" y="13919"/>
                    <a:pt x="10625" y="13919"/>
                    <a:pt x="10783" y="13988"/>
                  </a:cubicBezTo>
                  <a:cubicBezTo>
                    <a:pt x="11012" y="14075"/>
                    <a:pt x="11192" y="14264"/>
                    <a:pt x="11275" y="14503"/>
                  </a:cubicBezTo>
                  <a:cubicBezTo>
                    <a:pt x="11341" y="14668"/>
                    <a:pt x="11341" y="14917"/>
                    <a:pt x="11341" y="15331"/>
                  </a:cubicBezTo>
                  <a:lnTo>
                    <a:pt x="11341" y="15660"/>
                  </a:lnTo>
                  <a:cubicBezTo>
                    <a:pt x="11341" y="16074"/>
                    <a:pt x="11341" y="16323"/>
                    <a:pt x="11275" y="16489"/>
                  </a:cubicBezTo>
                  <a:cubicBezTo>
                    <a:pt x="11192" y="16728"/>
                    <a:pt x="11012" y="16915"/>
                    <a:pt x="10783" y="17002"/>
                  </a:cubicBezTo>
                  <a:cubicBezTo>
                    <a:pt x="10625" y="17071"/>
                    <a:pt x="10387" y="17072"/>
                    <a:pt x="9991" y="17072"/>
                  </a:cubicBezTo>
                  <a:lnTo>
                    <a:pt x="9687" y="17072"/>
                  </a:lnTo>
                  <a:cubicBezTo>
                    <a:pt x="9291" y="17072"/>
                    <a:pt x="9053" y="17071"/>
                    <a:pt x="8895" y="17002"/>
                  </a:cubicBezTo>
                  <a:cubicBezTo>
                    <a:pt x="8666" y="16915"/>
                    <a:pt x="8486" y="16728"/>
                    <a:pt x="8403" y="16489"/>
                  </a:cubicBezTo>
                  <a:cubicBezTo>
                    <a:pt x="8337" y="16323"/>
                    <a:pt x="8337" y="16074"/>
                    <a:pt x="8337" y="15660"/>
                  </a:cubicBezTo>
                  <a:lnTo>
                    <a:pt x="8337" y="15331"/>
                  </a:lnTo>
                  <a:cubicBezTo>
                    <a:pt x="8337" y="14917"/>
                    <a:pt x="8337" y="14668"/>
                    <a:pt x="8403" y="14503"/>
                  </a:cubicBezTo>
                  <a:cubicBezTo>
                    <a:pt x="8486" y="14264"/>
                    <a:pt x="8666" y="14075"/>
                    <a:pt x="8895" y="13988"/>
                  </a:cubicBezTo>
                  <a:cubicBezTo>
                    <a:pt x="9053" y="13919"/>
                    <a:pt x="9291" y="13919"/>
                    <a:pt x="9687" y="13919"/>
                  </a:cubicBezTo>
                  <a:close/>
                </a:path>
              </a:pathLst>
            </a:custGeom>
            <a:solidFill>
              <a:srgbClr val="C0504D"/>
            </a:solidFill>
            <a:ln w="3175">
              <a:miter lim="400000"/>
            </a:ln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rgbClr val="C0504D"/>
                </a:solidFill>
              </a:endParaRPr>
            </a:p>
          </p:txBody>
        </p:sp>
        <p:sp>
          <p:nvSpPr>
            <p:cNvPr id="20" name="Rectangle 5">
              <a:extLst>
                <a:ext uri="{FF2B5EF4-FFF2-40B4-BE49-F238E27FC236}">
                  <a16:creationId xmlns:a16="http://schemas.microsoft.com/office/drawing/2014/main" id="{5A2F968E-9956-864A-81B1-8FB05550D693}"/>
                </a:ext>
              </a:extLst>
            </p:cNvPr>
            <p:cNvSpPr/>
            <p:nvPr/>
          </p:nvSpPr>
          <p:spPr>
            <a:xfrm>
              <a:off x="5436037" y="2689023"/>
              <a:ext cx="3438637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Clr>
                  <a:srgbClr val="2557A1"/>
                </a:buClr>
              </a:pPr>
              <a:r>
                <a:rPr lang="ru-RU" sz="2400" dirty="0">
                  <a:solidFill>
                    <a:srgbClr val="C0504D"/>
                  </a:solidFill>
                  <a:latin typeface="Myriad Pro" panose="020B0503030403020204" pitchFamily="34" charset="0"/>
                </a:rPr>
                <a:t>Колпачки появляются после приравнивания </a:t>
              </a:r>
              <a:br>
                <a:rPr lang="ru-RU" sz="2400" dirty="0">
                  <a:solidFill>
                    <a:srgbClr val="C0504D"/>
                  </a:solidFill>
                  <a:latin typeface="Myriad Pro" panose="020B0503030403020204" pitchFamily="34" charset="0"/>
                </a:rPr>
              </a:br>
              <a:r>
                <a:rPr lang="ru-RU" sz="2400" dirty="0">
                  <a:solidFill>
                    <a:srgbClr val="C0504D"/>
                  </a:solidFill>
                  <a:latin typeface="Myriad Pro" panose="020B0503030403020204" pitchFamily="34" charset="0"/>
                </a:rPr>
                <a:t>к нулю</a:t>
              </a:r>
              <a:endParaRPr lang="en-US" sz="2400" dirty="0">
                <a:solidFill>
                  <a:srgbClr val="C0504D"/>
                </a:solidFill>
                <a:latin typeface="Myriad Pro" panose="020B0503030403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5618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95537" y="116632"/>
            <a:ext cx="8640959" cy="626469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Ins="0" bIns="0" anchor="ctr">
            <a:noAutofit/>
          </a:bodyPr>
          <a:lstStyle>
            <a:defPPr>
              <a:defRPr lang="ru-RU"/>
            </a:defPPr>
            <a:lvl1pPr>
              <a:defRPr sz="3200" b="1">
                <a:solidFill>
                  <a:srgbClr val="28516A"/>
                </a:solidFill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yriad Pro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yriad Pro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yriad Pro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9pPr>
          </a:lstStyle>
          <a:p>
            <a:pPr algn="ctr"/>
            <a:r>
              <a:rPr lang="ru-RU" altLang="ru-RU" dirty="0"/>
              <a:t>Непрерывный пример</a:t>
            </a:r>
          </a:p>
        </p:txBody>
      </p:sp>
    </p:spTree>
    <p:extLst>
      <p:ext uri="{BB962C8B-B14F-4D97-AF65-F5344CB8AC3E}">
        <p14:creationId xmlns:p14="http://schemas.microsoft.com/office/powerpoint/2010/main" val="1322918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1">
            <a:extLst>
              <a:ext uri="{FF2B5EF4-FFF2-40B4-BE49-F238E27FC236}">
                <a16:creationId xmlns:a16="http://schemas.microsoft.com/office/drawing/2014/main" id="{0F2AE512-0C08-6942-B50D-5B16411DBE1F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AF3675E6-48C0-4D3E-8315-E2955BF045D0}"/>
                  </a:ext>
                </a:extLst>
              </p:cNvPr>
              <p:cNvSpPr/>
              <p:nvPr/>
            </p:nvSpPr>
            <p:spPr>
              <a:xfrm>
                <a:off x="4796159" y="944696"/>
                <a:ext cx="3592265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AF3675E6-48C0-4D3E-8315-E2955BF045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6159" y="944696"/>
                <a:ext cx="3592265" cy="369332"/>
              </a:xfrm>
              <a:prstGeom prst="rect">
                <a:avLst/>
              </a:prstGeom>
              <a:blipFill>
                <a:blip r:embed="rId3"/>
                <a:stretch>
                  <a:fillRect l="-509" r="-2377" b="-344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Объект 5">
                <a:extLst>
                  <a:ext uri="{FF2B5EF4-FFF2-40B4-BE49-F238E27FC236}">
                    <a16:creationId xmlns:a16="http://schemas.microsoft.com/office/drawing/2014/main" id="{503AC43D-5370-4158-B76E-CA9F412598D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19504" y="1700808"/>
                <a:ext cx="7452896" cy="575179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Задача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найти </a:t>
                </a:r>
                <a:r>
                  <a:rPr lang="en-US" sz="2400" dirty="0">
                    <a:solidFill>
                      <a:srgbClr val="373737"/>
                    </a:solidFill>
                  </a:rPr>
                  <a:t>ML</a:t>
                </a:r>
                <a:r>
                  <a:rPr lang="ru-RU" sz="2400" dirty="0">
                    <a:solidFill>
                      <a:srgbClr val="373737"/>
                    </a:solidFill>
                  </a:rPr>
                  <a:t>-оценку для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и 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7" name="Объект 5">
                <a:extLst>
                  <a:ext uri="{FF2B5EF4-FFF2-40B4-BE49-F238E27FC236}">
                    <a16:creationId xmlns:a16="http://schemas.microsoft.com/office/drawing/2014/main" id="{503AC43D-5370-4158-B76E-CA9F412598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9504" y="1700808"/>
                <a:ext cx="7452896" cy="575179"/>
              </a:xfrm>
              <a:prstGeom prst="rect">
                <a:avLst/>
              </a:prstGeom>
              <a:blipFill>
                <a:blip r:embed="rId4"/>
                <a:stretch>
                  <a:fillRect l="-2453" t="-148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BB032B9-B481-46B2-833B-884760DC9647}"/>
                  </a:ext>
                </a:extLst>
              </p:cNvPr>
              <p:cNvSpPr txBox="1"/>
              <p:nvPr/>
            </p:nvSpPr>
            <p:spPr>
              <a:xfrm>
                <a:off x="728159" y="692696"/>
                <a:ext cx="3539559" cy="8224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  </m:t>
                          </m:r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BB032B9-B481-46B2-833B-884760DC96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8159" y="692696"/>
                <a:ext cx="3539559" cy="82246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95654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1">
            <a:extLst>
              <a:ext uri="{FF2B5EF4-FFF2-40B4-BE49-F238E27FC236}">
                <a16:creationId xmlns:a16="http://schemas.microsoft.com/office/drawing/2014/main" id="{0F2AE512-0C08-6942-B50D-5B16411DBE1F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B65CAA29-EAA5-4D61-BF83-D66BCAC3A696}"/>
                  </a:ext>
                </a:extLst>
              </p:cNvPr>
              <p:cNvSpPr/>
              <p:nvPr/>
            </p:nvSpPr>
            <p:spPr>
              <a:xfrm>
                <a:off x="4796159" y="944696"/>
                <a:ext cx="3592265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B65CAA29-EAA5-4D61-BF83-D66BCAC3A6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6159" y="944696"/>
                <a:ext cx="3592265" cy="369332"/>
              </a:xfrm>
              <a:prstGeom prst="rect">
                <a:avLst/>
              </a:prstGeom>
              <a:blipFill>
                <a:blip r:embed="rId3"/>
                <a:stretch>
                  <a:fillRect l="-509" r="-2377" b="-344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2E667780-5348-4B68-9DB8-78B215906EA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19504" y="1700808"/>
                <a:ext cx="7452896" cy="575179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Задача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найти </a:t>
                </a:r>
                <a:r>
                  <a:rPr lang="en-US" sz="2400" dirty="0">
                    <a:solidFill>
                      <a:srgbClr val="373737"/>
                    </a:solidFill>
                  </a:rPr>
                  <a:t>ML</a:t>
                </a:r>
                <a:r>
                  <a:rPr lang="ru-RU" sz="2400" dirty="0">
                    <a:solidFill>
                      <a:srgbClr val="373737"/>
                    </a:solidFill>
                  </a:rPr>
                  <a:t>-оценку для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и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8" name="Объект 5">
                <a:extLst>
                  <a:ext uri="{FF2B5EF4-FFF2-40B4-BE49-F238E27FC236}">
                    <a16:creationId xmlns:a16="http://schemas.microsoft.com/office/drawing/2014/main" id="{2E667780-5348-4B68-9DB8-78B215906E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9504" y="1700808"/>
                <a:ext cx="7452896" cy="575179"/>
              </a:xfrm>
              <a:prstGeom prst="rect">
                <a:avLst/>
              </a:prstGeom>
              <a:blipFill>
                <a:blip r:embed="rId4"/>
                <a:stretch>
                  <a:fillRect l="-2453" t="-148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BD6F6C12-F09B-49B5-842C-35D3E3B6CE4D}"/>
                  </a:ext>
                </a:extLst>
              </p:cNvPr>
              <p:cNvSpPr/>
              <p:nvPr/>
            </p:nvSpPr>
            <p:spPr>
              <a:xfrm>
                <a:off x="723613" y="2263099"/>
                <a:ext cx="2484496" cy="43200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BD6F6C12-F09B-49B5-842C-35D3E3B6CE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613" y="2263099"/>
                <a:ext cx="2484496" cy="43200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D8B62B3-97E2-454D-BB0D-45E93A1BD04C}"/>
                  </a:ext>
                </a:extLst>
              </p:cNvPr>
              <p:cNvSpPr txBox="1"/>
              <p:nvPr/>
            </p:nvSpPr>
            <p:spPr>
              <a:xfrm>
                <a:off x="728159" y="692696"/>
                <a:ext cx="3539559" cy="8224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  </m:t>
                          </m:r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D8B62B3-97E2-454D-BB0D-45E93A1BD0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8159" y="692696"/>
                <a:ext cx="3539559" cy="82246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8948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1">
            <a:extLst>
              <a:ext uri="{FF2B5EF4-FFF2-40B4-BE49-F238E27FC236}">
                <a16:creationId xmlns:a16="http://schemas.microsoft.com/office/drawing/2014/main" id="{0F2AE512-0C08-6942-B50D-5B16411DBE1F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5E7062D3-DD3E-4F80-B235-B736746FD950}"/>
                  </a:ext>
                </a:extLst>
              </p:cNvPr>
              <p:cNvSpPr/>
              <p:nvPr/>
            </p:nvSpPr>
            <p:spPr>
              <a:xfrm>
                <a:off x="4796159" y="944696"/>
                <a:ext cx="3592265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5E7062D3-DD3E-4F80-B235-B736746FD9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6159" y="944696"/>
                <a:ext cx="3592265" cy="369332"/>
              </a:xfrm>
              <a:prstGeom prst="rect">
                <a:avLst/>
              </a:prstGeom>
              <a:blipFill>
                <a:blip r:embed="rId3"/>
                <a:stretch>
                  <a:fillRect l="-509" r="-2377" b="-344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Объект 5">
                <a:extLst>
                  <a:ext uri="{FF2B5EF4-FFF2-40B4-BE49-F238E27FC236}">
                    <a16:creationId xmlns:a16="http://schemas.microsoft.com/office/drawing/2014/main" id="{23E081CF-A6DF-4AFB-8E14-137BCB9DF54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19504" y="1700808"/>
                <a:ext cx="7452896" cy="575179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Задача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найти </a:t>
                </a:r>
                <a:r>
                  <a:rPr lang="en-US" sz="2400" dirty="0">
                    <a:solidFill>
                      <a:srgbClr val="373737"/>
                    </a:solidFill>
                  </a:rPr>
                  <a:t>ML</a:t>
                </a:r>
                <a:r>
                  <a:rPr lang="ru-RU" sz="2400" dirty="0">
                    <a:solidFill>
                      <a:srgbClr val="373737"/>
                    </a:solidFill>
                  </a:rPr>
                  <a:t>-оценку для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и 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11" name="Объект 5">
                <a:extLst>
                  <a:ext uri="{FF2B5EF4-FFF2-40B4-BE49-F238E27FC236}">
                    <a16:creationId xmlns:a16="http://schemas.microsoft.com/office/drawing/2014/main" id="{23E081CF-A6DF-4AFB-8E14-137BCB9DF5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9504" y="1700808"/>
                <a:ext cx="7452896" cy="575179"/>
              </a:xfrm>
              <a:prstGeom prst="rect">
                <a:avLst/>
              </a:prstGeom>
              <a:blipFill>
                <a:blip r:embed="rId4"/>
                <a:stretch>
                  <a:fillRect l="-2453" t="-148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73089778-1756-495E-9E0C-EF7F01A619FD}"/>
                  </a:ext>
                </a:extLst>
              </p:cNvPr>
              <p:cNvSpPr/>
              <p:nvPr/>
            </p:nvSpPr>
            <p:spPr>
              <a:xfrm>
                <a:off x="723613" y="2263099"/>
                <a:ext cx="2484496" cy="43200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73089778-1756-495E-9E0C-EF7F01A619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613" y="2263099"/>
                <a:ext cx="2484496" cy="43200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67ACC5C-5088-4D73-9C82-7FD997BDD2B7}"/>
                  </a:ext>
                </a:extLst>
              </p:cNvPr>
              <p:cNvSpPr txBox="1"/>
              <p:nvPr/>
            </p:nvSpPr>
            <p:spPr>
              <a:xfrm>
                <a:off x="728159" y="692696"/>
                <a:ext cx="3539559" cy="8224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  </m:t>
                          </m:r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67ACC5C-5088-4D73-9C82-7FD997BDD2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8159" y="692696"/>
                <a:ext cx="3539559" cy="82246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F39DF521-50DB-47F4-818F-0273F124794D}"/>
                  </a:ext>
                </a:extLst>
              </p:cNvPr>
              <p:cNvSpPr/>
              <p:nvPr/>
            </p:nvSpPr>
            <p:spPr>
              <a:xfrm>
                <a:off x="3208109" y="2276920"/>
                <a:ext cx="2816459" cy="43200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u-RU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F39DF521-50DB-47F4-818F-0273F12479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8109" y="2276920"/>
                <a:ext cx="2816459" cy="43200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24390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1">
            <a:extLst>
              <a:ext uri="{FF2B5EF4-FFF2-40B4-BE49-F238E27FC236}">
                <a16:creationId xmlns:a16="http://schemas.microsoft.com/office/drawing/2014/main" id="{0F2AE512-0C08-6942-B50D-5B16411DBE1F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59D4A1A8-089E-4B48-9CD7-B8DA37217D87}"/>
                  </a:ext>
                </a:extLst>
              </p:cNvPr>
              <p:cNvSpPr/>
              <p:nvPr/>
            </p:nvSpPr>
            <p:spPr>
              <a:xfrm>
                <a:off x="4796159" y="944696"/>
                <a:ext cx="3592265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59D4A1A8-089E-4B48-9CD7-B8DA37217D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6159" y="944696"/>
                <a:ext cx="3592265" cy="369332"/>
              </a:xfrm>
              <a:prstGeom prst="rect">
                <a:avLst/>
              </a:prstGeom>
              <a:blipFill>
                <a:blip r:embed="rId3"/>
                <a:stretch>
                  <a:fillRect l="-509" r="-2377" b="-344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Объект 5">
                <a:extLst>
                  <a:ext uri="{FF2B5EF4-FFF2-40B4-BE49-F238E27FC236}">
                    <a16:creationId xmlns:a16="http://schemas.microsoft.com/office/drawing/2014/main" id="{13059BFE-B1B7-4851-8E3A-657AB69F19B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19504" y="1700808"/>
                <a:ext cx="7452896" cy="575179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Задача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найти </a:t>
                </a:r>
                <a:r>
                  <a:rPr lang="en-US" sz="2400" dirty="0">
                    <a:solidFill>
                      <a:srgbClr val="373737"/>
                    </a:solidFill>
                  </a:rPr>
                  <a:t>ML</a:t>
                </a:r>
                <a:r>
                  <a:rPr lang="ru-RU" sz="2400" dirty="0">
                    <a:solidFill>
                      <a:srgbClr val="373737"/>
                    </a:solidFill>
                  </a:rPr>
                  <a:t>-оценку для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и 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12" name="Объект 5">
                <a:extLst>
                  <a:ext uri="{FF2B5EF4-FFF2-40B4-BE49-F238E27FC236}">
                    <a16:creationId xmlns:a16="http://schemas.microsoft.com/office/drawing/2014/main" id="{13059BFE-B1B7-4851-8E3A-657AB69F19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9504" y="1700808"/>
                <a:ext cx="7452896" cy="575179"/>
              </a:xfrm>
              <a:prstGeom prst="rect">
                <a:avLst/>
              </a:prstGeom>
              <a:blipFill>
                <a:blip r:embed="rId4"/>
                <a:stretch>
                  <a:fillRect l="-2453" t="-148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3313D18F-9CAA-4004-A749-09B29B6D4970}"/>
                  </a:ext>
                </a:extLst>
              </p:cNvPr>
              <p:cNvSpPr/>
              <p:nvPr/>
            </p:nvSpPr>
            <p:spPr>
              <a:xfrm>
                <a:off x="723613" y="2263099"/>
                <a:ext cx="2484496" cy="43200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3313D18F-9CAA-4004-A749-09B29B6D497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613" y="2263099"/>
                <a:ext cx="2484496" cy="43200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E2E7529-FBD0-4B50-8B4F-14C34724CFEC}"/>
                  </a:ext>
                </a:extLst>
              </p:cNvPr>
              <p:cNvSpPr txBox="1"/>
              <p:nvPr/>
            </p:nvSpPr>
            <p:spPr>
              <a:xfrm>
                <a:off x="728159" y="692696"/>
                <a:ext cx="3539559" cy="8224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  </m:t>
                          </m:r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E2E7529-FBD0-4B50-8B4F-14C34724CF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8159" y="692696"/>
                <a:ext cx="3539559" cy="82246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D333BFDA-698A-4D37-B687-A80AE157C1BA}"/>
                  </a:ext>
                </a:extLst>
              </p:cNvPr>
              <p:cNvSpPr/>
              <p:nvPr/>
            </p:nvSpPr>
            <p:spPr>
              <a:xfrm>
                <a:off x="3208109" y="2276920"/>
                <a:ext cx="2816459" cy="43200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u-RU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D333BFDA-698A-4D37-B687-A80AE157C1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8109" y="2276920"/>
                <a:ext cx="2816459" cy="43200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B74CC5A0-D5D6-407E-A277-C3D6373AE49F}"/>
                  </a:ext>
                </a:extLst>
              </p:cNvPr>
              <p:cNvSpPr/>
              <p:nvPr/>
            </p:nvSpPr>
            <p:spPr>
              <a:xfrm>
                <a:off x="6024568" y="2263099"/>
                <a:ext cx="360040" cy="43200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i="1" dirty="0">
                  <a:solidFill>
                    <a:srgbClr val="C0504D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B74CC5A0-D5D6-407E-A277-C3D6373AE49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24568" y="2263099"/>
                <a:ext cx="360040" cy="43200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52881BF4-8933-4148-8FC0-DA593227FE46}"/>
                  </a:ext>
                </a:extLst>
              </p:cNvPr>
              <p:cNvSpPr/>
              <p:nvPr/>
            </p:nvSpPr>
            <p:spPr>
              <a:xfrm>
                <a:off x="723173" y="2861392"/>
                <a:ext cx="6157124" cy="420628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⋅…⋅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52881BF4-8933-4148-8FC0-DA593227FE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173" y="2861392"/>
                <a:ext cx="6157124" cy="420628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40219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1">
            <a:extLst>
              <a:ext uri="{FF2B5EF4-FFF2-40B4-BE49-F238E27FC236}">
                <a16:creationId xmlns:a16="http://schemas.microsoft.com/office/drawing/2014/main" id="{0F2AE512-0C08-6942-B50D-5B16411DBE1F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A06A4E87-C1CF-4A52-9DFD-7FB1BDE81BFF}"/>
                  </a:ext>
                </a:extLst>
              </p:cNvPr>
              <p:cNvSpPr/>
              <p:nvPr/>
            </p:nvSpPr>
            <p:spPr>
              <a:xfrm>
                <a:off x="4796159" y="944696"/>
                <a:ext cx="3592265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A06A4E87-C1CF-4A52-9DFD-7FB1BDE81B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6159" y="944696"/>
                <a:ext cx="3592265" cy="369332"/>
              </a:xfrm>
              <a:prstGeom prst="rect">
                <a:avLst/>
              </a:prstGeom>
              <a:blipFill>
                <a:blip r:embed="rId3"/>
                <a:stretch>
                  <a:fillRect l="-509" r="-2377" b="-344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Объект 5">
                <a:extLst>
                  <a:ext uri="{FF2B5EF4-FFF2-40B4-BE49-F238E27FC236}">
                    <a16:creationId xmlns:a16="http://schemas.microsoft.com/office/drawing/2014/main" id="{C9ECE2E4-D471-481D-B5DA-0C61432AE61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19504" y="1700808"/>
                <a:ext cx="7452896" cy="575179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Задача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найти </a:t>
                </a:r>
                <a:r>
                  <a:rPr lang="en-US" sz="2400" dirty="0">
                    <a:solidFill>
                      <a:srgbClr val="373737"/>
                    </a:solidFill>
                  </a:rPr>
                  <a:t>ML</a:t>
                </a:r>
                <a:r>
                  <a:rPr lang="ru-RU" sz="2400" dirty="0">
                    <a:solidFill>
                      <a:srgbClr val="373737"/>
                    </a:solidFill>
                  </a:rPr>
                  <a:t>-оценку для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и 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15" name="Объект 5">
                <a:extLst>
                  <a:ext uri="{FF2B5EF4-FFF2-40B4-BE49-F238E27FC236}">
                    <a16:creationId xmlns:a16="http://schemas.microsoft.com/office/drawing/2014/main" id="{C9ECE2E4-D471-481D-B5DA-0C61432AE6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9504" y="1700808"/>
                <a:ext cx="7452896" cy="575179"/>
              </a:xfrm>
              <a:prstGeom prst="rect">
                <a:avLst/>
              </a:prstGeom>
              <a:blipFill>
                <a:blip r:embed="rId4"/>
                <a:stretch>
                  <a:fillRect l="-2453" t="-148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0798E376-C8E4-4338-BD26-F822C95A9520}"/>
                  </a:ext>
                </a:extLst>
              </p:cNvPr>
              <p:cNvSpPr/>
              <p:nvPr/>
            </p:nvSpPr>
            <p:spPr>
              <a:xfrm>
                <a:off x="723613" y="2263099"/>
                <a:ext cx="2484496" cy="43200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0798E376-C8E4-4338-BD26-F822C95A95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613" y="2263099"/>
                <a:ext cx="2484496" cy="43200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0E4B412-D2CC-4972-AAAC-C096D9ACD1A4}"/>
                  </a:ext>
                </a:extLst>
              </p:cNvPr>
              <p:cNvSpPr txBox="1"/>
              <p:nvPr/>
            </p:nvSpPr>
            <p:spPr>
              <a:xfrm>
                <a:off x="728159" y="692696"/>
                <a:ext cx="3539559" cy="8224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  </m:t>
                          </m:r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0E4B412-D2CC-4972-AAAC-C096D9ACD1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8159" y="692696"/>
                <a:ext cx="3539559" cy="82246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4130A15A-3718-4424-9586-06C51E3DA595}"/>
                  </a:ext>
                </a:extLst>
              </p:cNvPr>
              <p:cNvSpPr/>
              <p:nvPr/>
            </p:nvSpPr>
            <p:spPr>
              <a:xfrm>
                <a:off x="3208109" y="2276920"/>
                <a:ext cx="2816459" cy="43200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u-RU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4130A15A-3718-4424-9586-06C51E3DA5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8109" y="2276920"/>
                <a:ext cx="2816459" cy="43200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2812E894-2DC4-4033-A42B-4BF502828967}"/>
                  </a:ext>
                </a:extLst>
              </p:cNvPr>
              <p:cNvSpPr/>
              <p:nvPr/>
            </p:nvSpPr>
            <p:spPr>
              <a:xfrm>
                <a:off x="6024568" y="2263099"/>
                <a:ext cx="360040" cy="43200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2812E894-2DC4-4033-A42B-4BF50282896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24568" y="2263099"/>
                <a:ext cx="360040" cy="43200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34F30DEC-04C0-4C4D-953A-C109A08D8876}"/>
                  </a:ext>
                </a:extLst>
              </p:cNvPr>
              <p:cNvSpPr/>
              <p:nvPr/>
            </p:nvSpPr>
            <p:spPr>
              <a:xfrm>
                <a:off x="723173" y="2861392"/>
                <a:ext cx="6157124" cy="420628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⋅…⋅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34F30DEC-04C0-4C4D-953A-C109A08D88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173" y="2861392"/>
                <a:ext cx="6157124" cy="420628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331833B2-1B01-4B39-8348-D87E67350491}"/>
                  </a:ext>
                </a:extLst>
              </p:cNvPr>
              <p:cNvSpPr/>
              <p:nvPr/>
            </p:nvSpPr>
            <p:spPr>
              <a:xfrm>
                <a:off x="723173" y="3489223"/>
                <a:ext cx="6062684" cy="875881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 −  </m:t>
                          </m:r>
                          <m:f>
                            <m:f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⋅…⋅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 −  </m:t>
                          </m:r>
                          <m:f>
                            <m:f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</m:oMath>
                  </m:oMathPara>
                </a14:m>
                <a:endParaRPr lang="en-US" sz="2400" b="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331833B2-1B01-4B39-8348-D87E6735049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173" y="3489223"/>
                <a:ext cx="6062684" cy="87588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24C32D70-AB3C-46AC-A161-1D94F4BFB3D5}"/>
                  </a:ext>
                </a:extLst>
              </p:cNvPr>
              <p:cNvSpPr/>
              <p:nvPr/>
            </p:nvSpPr>
            <p:spPr>
              <a:xfrm>
                <a:off x="6864769" y="2852936"/>
                <a:ext cx="360040" cy="43200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i="1" dirty="0">
                  <a:solidFill>
                    <a:srgbClr val="C0504D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24C32D70-AB3C-46AC-A161-1D94F4BFB3D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4769" y="2852936"/>
                <a:ext cx="360040" cy="43200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42142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Задача о фонтане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30A734-EAF5-43FB-9426-1DBD1600EA9D}"/>
              </a:ext>
            </a:extLst>
          </p:cNvPr>
          <p:cNvSpPr txBox="1"/>
          <p:nvPr/>
        </p:nvSpPr>
        <p:spPr>
          <a:xfrm>
            <a:off x="611560" y="692696"/>
            <a:ext cx="8532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Юра приехал в южный город и увидел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что там есть фонтан и он работает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B7FE014-8C8B-4996-93DE-82B95949AB6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1427461"/>
            <a:ext cx="2602104" cy="2492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01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1">
            <a:extLst>
              <a:ext uri="{FF2B5EF4-FFF2-40B4-BE49-F238E27FC236}">
                <a16:creationId xmlns:a16="http://schemas.microsoft.com/office/drawing/2014/main" id="{0F2AE512-0C08-6942-B50D-5B16411DBE1F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2850D846-C67D-417C-9F1B-A11459495B0C}"/>
                  </a:ext>
                </a:extLst>
              </p:cNvPr>
              <p:cNvSpPr/>
              <p:nvPr/>
            </p:nvSpPr>
            <p:spPr>
              <a:xfrm>
                <a:off x="4796159" y="944696"/>
                <a:ext cx="3592265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2850D846-C67D-417C-9F1B-A11459495B0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6159" y="944696"/>
                <a:ext cx="3592265" cy="369332"/>
              </a:xfrm>
              <a:prstGeom prst="rect">
                <a:avLst/>
              </a:prstGeom>
              <a:blipFill>
                <a:blip r:embed="rId3"/>
                <a:stretch>
                  <a:fillRect l="-509" r="-2377" b="-344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Объект 5">
                <a:extLst>
                  <a:ext uri="{FF2B5EF4-FFF2-40B4-BE49-F238E27FC236}">
                    <a16:creationId xmlns:a16="http://schemas.microsoft.com/office/drawing/2014/main" id="{ECE16C0D-A336-4B3F-B6DC-E0EA8236784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19504" y="1700808"/>
                <a:ext cx="7452896" cy="575179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Задача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найти </a:t>
                </a:r>
                <a:r>
                  <a:rPr lang="en-US" sz="2400" dirty="0">
                    <a:solidFill>
                      <a:srgbClr val="373737"/>
                    </a:solidFill>
                  </a:rPr>
                  <a:t>ML</a:t>
                </a:r>
                <a:r>
                  <a:rPr lang="ru-RU" sz="2400" dirty="0">
                    <a:solidFill>
                      <a:srgbClr val="373737"/>
                    </a:solidFill>
                  </a:rPr>
                  <a:t>-оценку для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и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16" name="Объект 5">
                <a:extLst>
                  <a:ext uri="{FF2B5EF4-FFF2-40B4-BE49-F238E27FC236}">
                    <a16:creationId xmlns:a16="http://schemas.microsoft.com/office/drawing/2014/main" id="{ECE16C0D-A336-4B3F-B6DC-E0EA823678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9504" y="1700808"/>
                <a:ext cx="7452896" cy="575179"/>
              </a:xfrm>
              <a:prstGeom prst="rect">
                <a:avLst/>
              </a:prstGeom>
              <a:blipFill>
                <a:blip r:embed="rId4"/>
                <a:stretch>
                  <a:fillRect l="-2453" t="-148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B58BE5DB-F03E-4234-AEE3-D1CD038AF17D}"/>
                  </a:ext>
                </a:extLst>
              </p:cNvPr>
              <p:cNvSpPr/>
              <p:nvPr/>
            </p:nvSpPr>
            <p:spPr>
              <a:xfrm>
                <a:off x="723613" y="2263099"/>
                <a:ext cx="2484496" cy="43200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B58BE5DB-F03E-4234-AEE3-D1CD038AF17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613" y="2263099"/>
                <a:ext cx="2484496" cy="43200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EB892EB1-60D8-481B-9AD5-B81C7EF792A6}"/>
                  </a:ext>
                </a:extLst>
              </p:cNvPr>
              <p:cNvSpPr txBox="1"/>
              <p:nvPr/>
            </p:nvSpPr>
            <p:spPr>
              <a:xfrm>
                <a:off x="728159" y="692696"/>
                <a:ext cx="3539559" cy="8224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  </m:t>
                          </m:r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EB892EB1-60D8-481B-9AD5-B81C7EF792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8159" y="692696"/>
                <a:ext cx="3539559" cy="82246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D4A03883-B24B-42A4-8B5E-825C2E6B5CB4}"/>
                  </a:ext>
                </a:extLst>
              </p:cNvPr>
              <p:cNvSpPr/>
              <p:nvPr/>
            </p:nvSpPr>
            <p:spPr>
              <a:xfrm>
                <a:off x="723173" y="4383071"/>
                <a:ext cx="4434300" cy="84612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 −  </m:t>
                          </m:r>
                          <m:f>
                            <m:f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∑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lim>
                      </m:limLow>
                    </m:oMath>
                  </m:oMathPara>
                </a14:m>
                <a:endParaRPr lang="en-US" sz="2400" b="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D4A03883-B24B-42A4-8B5E-825C2E6B5C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173" y="4383071"/>
                <a:ext cx="4434300" cy="84612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962768FE-B5A1-4BC3-9AC8-2F2B22DA5E52}"/>
                  </a:ext>
                </a:extLst>
              </p:cNvPr>
              <p:cNvSpPr/>
              <p:nvPr/>
            </p:nvSpPr>
            <p:spPr>
              <a:xfrm>
                <a:off x="3208109" y="2276920"/>
                <a:ext cx="2816459" cy="43200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u-RU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962768FE-B5A1-4BC3-9AC8-2F2B22DA5E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8109" y="2276920"/>
                <a:ext cx="2816459" cy="43200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97EB92D2-CCC8-4288-9ECB-5C05D60D20EE}"/>
                  </a:ext>
                </a:extLst>
              </p:cNvPr>
              <p:cNvSpPr/>
              <p:nvPr/>
            </p:nvSpPr>
            <p:spPr>
              <a:xfrm>
                <a:off x="6024568" y="2263099"/>
                <a:ext cx="360040" cy="43200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97EB92D2-CCC8-4288-9ECB-5C05D60D20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24568" y="2263099"/>
                <a:ext cx="360040" cy="43200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8C7FEAFB-1443-45D5-A252-67E3248926B7}"/>
                  </a:ext>
                </a:extLst>
              </p:cNvPr>
              <p:cNvSpPr/>
              <p:nvPr/>
            </p:nvSpPr>
            <p:spPr>
              <a:xfrm>
                <a:off x="723173" y="2861392"/>
                <a:ext cx="6157124" cy="420628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⋅…⋅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8C7FEAFB-1443-45D5-A252-67E3248926B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173" y="2861392"/>
                <a:ext cx="6157124" cy="420628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3C9CB12D-E60A-45E4-B229-D9E2EC95DB75}"/>
                  </a:ext>
                </a:extLst>
              </p:cNvPr>
              <p:cNvSpPr/>
              <p:nvPr/>
            </p:nvSpPr>
            <p:spPr>
              <a:xfrm>
                <a:off x="723173" y="3489223"/>
                <a:ext cx="6062684" cy="875881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  </m:t>
                          </m:r>
                          <m:f>
                            <m:f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⋅…⋅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  </m:t>
                          </m:r>
                          <m:f>
                            <m:f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3C9CB12D-E60A-45E4-B229-D9E2EC95DB7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173" y="3489223"/>
                <a:ext cx="6062684" cy="875881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A11E2ED8-A1FC-4BE1-828C-A22A069CB756}"/>
                  </a:ext>
                </a:extLst>
              </p:cNvPr>
              <p:cNvSpPr/>
              <p:nvPr/>
            </p:nvSpPr>
            <p:spPr>
              <a:xfrm>
                <a:off x="6864769" y="2852936"/>
                <a:ext cx="360040" cy="43200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0" name="Прямоугольник 29">
                <a:extLst>
                  <a:ext uri="{FF2B5EF4-FFF2-40B4-BE49-F238E27FC236}">
                    <a16:creationId xmlns:a16="http://schemas.microsoft.com/office/drawing/2014/main" id="{A11E2ED8-A1FC-4BE1-828C-A22A069CB7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4769" y="2852936"/>
                <a:ext cx="360040" cy="43200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8BF5C396-049B-4AB2-A97D-BBC2C61701B9}"/>
                  </a:ext>
                </a:extLst>
              </p:cNvPr>
              <p:cNvSpPr/>
              <p:nvPr/>
            </p:nvSpPr>
            <p:spPr>
              <a:xfrm>
                <a:off x="6876256" y="3573064"/>
                <a:ext cx="360040" cy="43200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8BF5C396-049B-4AB2-A97D-BBC2C61701B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6256" y="3573064"/>
                <a:ext cx="360040" cy="43200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42624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4" name="applause.wav"/>
          </p:stSnd>
        </p:sndAc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2FD13E5A-770A-9647-B990-B0D7B80C1DD5}"/>
                  </a:ext>
                </a:extLst>
              </p:cNvPr>
              <p:cNvSpPr/>
              <p:nvPr/>
            </p:nvSpPr>
            <p:spPr>
              <a:xfrm>
                <a:off x="4796159" y="944696"/>
                <a:ext cx="3592265" cy="36933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…,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𝑖𝑖𝑑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2FD13E5A-770A-9647-B990-B0D7B80C1DD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6159" y="944696"/>
                <a:ext cx="3592265" cy="369332"/>
              </a:xfrm>
              <a:prstGeom prst="rect">
                <a:avLst/>
              </a:prstGeom>
              <a:blipFill>
                <a:blip r:embed="rId3"/>
                <a:stretch>
                  <a:fillRect l="-509" r="-2377" b="-344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Объект 5">
                <a:extLst>
                  <a:ext uri="{FF2B5EF4-FFF2-40B4-BE49-F238E27FC236}">
                    <a16:creationId xmlns:a16="http://schemas.microsoft.com/office/drawing/2014/main" id="{7C48CE60-4A55-8D41-9B1A-B29F7C4AE40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19504" y="1700808"/>
                <a:ext cx="7452896" cy="575179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spcAft>
                    <a:spcPts val="1800"/>
                  </a:spcAft>
                  <a:buClr>
                    <a:srgbClr val="0059A9"/>
                  </a:buClr>
                  <a:buNone/>
                </a:pPr>
                <a:r>
                  <a:rPr lang="ru-RU" sz="2400" b="1" dirty="0">
                    <a:solidFill>
                      <a:srgbClr val="373737"/>
                    </a:solidFill>
                  </a:rPr>
                  <a:t>Задача</a:t>
                </a:r>
                <a:r>
                  <a:rPr lang="en-US" sz="2400" b="1" dirty="0">
                    <a:solidFill>
                      <a:srgbClr val="373737"/>
                    </a:solidFill>
                  </a:rPr>
                  <a:t>: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найти </a:t>
                </a:r>
                <a:r>
                  <a:rPr lang="en-US" sz="2400" dirty="0">
                    <a:solidFill>
                      <a:srgbClr val="373737"/>
                    </a:solidFill>
                  </a:rPr>
                  <a:t>ML</a:t>
                </a:r>
                <a:r>
                  <a:rPr lang="ru-RU" sz="2400" dirty="0">
                    <a:solidFill>
                      <a:srgbClr val="373737"/>
                    </a:solidFill>
                  </a:rPr>
                  <a:t>-оценку для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и 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13" name="Объект 5">
                <a:extLst>
                  <a:ext uri="{FF2B5EF4-FFF2-40B4-BE49-F238E27FC236}">
                    <a16:creationId xmlns:a16="http://schemas.microsoft.com/office/drawing/2014/main" id="{7C48CE60-4A55-8D41-9B1A-B29F7C4AE4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9504" y="1700808"/>
                <a:ext cx="7452896" cy="575179"/>
              </a:xfrm>
              <a:prstGeom prst="rect">
                <a:avLst/>
              </a:prstGeom>
              <a:blipFill>
                <a:blip r:embed="rId4"/>
                <a:stretch>
                  <a:fillRect l="-2453" t="-148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70EA436F-C2C7-AD41-8AE9-1DF15806A8B8}"/>
                  </a:ext>
                </a:extLst>
              </p:cNvPr>
              <p:cNvSpPr/>
              <p:nvPr/>
            </p:nvSpPr>
            <p:spPr>
              <a:xfrm>
                <a:off x="723613" y="2263099"/>
                <a:ext cx="2484496" cy="43200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70EA436F-C2C7-AD41-8AE9-1DF15806A8B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613" y="2263099"/>
                <a:ext cx="2484496" cy="43200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21FCBD21-C4D5-5B4E-8C8F-51B0B1DBE152}"/>
                  </a:ext>
                </a:extLst>
              </p:cNvPr>
              <p:cNvSpPr/>
              <p:nvPr/>
            </p:nvSpPr>
            <p:spPr>
              <a:xfrm>
                <a:off x="611560" y="5722495"/>
                <a:ext cx="7172669" cy="730841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</m:func>
                      <m:r>
                        <a:rPr lang="ru-RU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</m:func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func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lim>
                      </m:limLow>
                    </m:oMath>
                  </m:oMathPara>
                </a14:m>
                <a:endParaRPr lang="en-US" sz="2400" i="1" dirty="0">
                  <a:solidFill>
                    <a:srgbClr val="C0504D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21FCBD21-C4D5-5B4E-8C8F-51B0B1DBE1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5722495"/>
                <a:ext cx="7172669" cy="73084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558C4F84-91F4-0947-B427-79E0681222CA}"/>
              </a:ext>
            </a:extLst>
          </p:cNvPr>
          <p:cNvSpPr/>
          <p:nvPr/>
        </p:nvSpPr>
        <p:spPr>
          <a:xfrm>
            <a:off x="612000" y="5157192"/>
            <a:ext cx="29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Прологарифмируем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DD53CCC-0498-254E-8C42-0DF80F669CB1}"/>
                  </a:ext>
                </a:extLst>
              </p:cNvPr>
              <p:cNvSpPr txBox="1"/>
              <p:nvPr/>
            </p:nvSpPr>
            <p:spPr>
              <a:xfrm>
                <a:off x="728159" y="692696"/>
                <a:ext cx="3539559" cy="8224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  </m:t>
                          </m:r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DD53CCC-0498-254E-8C42-0DF80F669C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8159" y="692696"/>
                <a:ext cx="3539559" cy="82246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Прямоугольник 1">
            <a:extLst>
              <a:ext uri="{FF2B5EF4-FFF2-40B4-BE49-F238E27FC236}">
                <a16:creationId xmlns:a16="http://schemas.microsoft.com/office/drawing/2014/main" id="{0F2AE512-0C08-6942-B50D-5B16411DBE1F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761484C1-FFBC-4D1F-836C-B85137279B23}"/>
                  </a:ext>
                </a:extLst>
              </p:cNvPr>
              <p:cNvSpPr/>
              <p:nvPr/>
            </p:nvSpPr>
            <p:spPr>
              <a:xfrm>
                <a:off x="723173" y="4383071"/>
                <a:ext cx="4434300" cy="84612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  </m:t>
                          </m:r>
                          <m:f>
                            <m:f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∑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lim>
                      </m:limLow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761484C1-FFBC-4D1F-836C-B85137279B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173" y="4383071"/>
                <a:ext cx="4434300" cy="84612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AF21F324-C781-41B5-B418-6F50AF4CB588}"/>
                  </a:ext>
                </a:extLst>
              </p:cNvPr>
              <p:cNvSpPr/>
              <p:nvPr/>
            </p:nvSpPr>
            <p:spPr>
              <a:xfrm>
                <a:off x="3208109" y="2276920"/>
                <a:ext cx="2816459" cy="43200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u-RU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AF21F324-C781-41B5-B418-6F50AF4CB5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8109" y="2276920"/>
                <a:ext cx="2816459" cy="43200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37CA7037-9803-411D-92C5-9222908D6B8A}"/>
                  </a:ext>
                </a:extLst>
              </p:cNvPr>
              <p:cNvSpPr/>
              <p:nvPr/>
            </p:nvSpPr>
            <p:spPr>
              <a:xfrm>
                <a:off x="6024568" y="2263099"/>
                <a:ext cx="360040" cy="43200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37CA7037-9803-411D-92C5-9222908D6B8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24568" y="2263099"/>
                <a:ext cx="360040" cy="43200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A8A85F20-73B5-4980-9C14-7C72070D98E2}"/>
                  </a:ext>
                </a:extLst>
              </p:cNvPr>
              <p:cNvSpPr/>
              <p:nvPr/>
            </p:nvSpPr>
            <p:spPr>
              <a:xfrm>
                <a:off x="723173" y="2861392"/>
                <a:ext cx="6157124" cy="420628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⋅…⋅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A8A85F20-73B5-4980-9C14-7C72070D98E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173" y="2861392"/>
                <a:ext cx="6157124" cy="420628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A4E43A91-3E02-4510-8124-C2A8AA80F8B7}"/>
                  </a:ext>
                </a:extLst>
              </p:cNvPr>
              <p:cNvSpPr/>
              <p:nvPr/>
            </p:nvSpPr>
            <p:spPr>
              <a:xfrm>
                <a:off x="723173" y="3489223"/>
                <a:ext cx="6062684" cy="875881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  </m:t>
                          </m:r>
                          <m:f>
                            <m:f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⋅…⋅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−  </m:t>
                          </m:r>
                          <m:f>
                            <m:f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A4E43A91-3E02-4510-8124-C2A8AA80F8B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173" y="3489223"/>
                <a:ext cx="6062684" cy="875881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5E5E4C62-0205-41C0-A6D4-779D94D2522D}"/>
                  </a:ext>
                </a:extLst>
              </p:cNvPr>
              <p:cNvSpPr/>
              <p:nvPr/>
            </p:nvSpPr>
            <p:spPr>
              <a:xfrm>
                <a:off x="6864769" y="2852936"/>
                <a:ext cx="360040" cy="43200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5E5E4C62-0205-41C0-A6D4-779D94D2522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4769" y="2852936"/>
                <a:ext cx="360040" cy="43200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73586A21-12CB-4AD2-9DA0-3EC196564E4A}"/>
                  </a:ext>
                </a:extLst>
              </p:cNvPr>
              <p:cNvSpPr/>
              <p:nvPr/>
            </p:nvSpPr>
            <p:spPr>
              <a:xfrm>
                <a:off x="6876256" y="3573064"/>
                <a:ext cx="360040" cy="43200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spcBef>
                    <a:spcPts val="400"/>
                  </a:spcBef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73586A21-12CB-4AD2-9DA0-3EC196564E4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6256" y="3573064"/>
                <a:ext cx="360040" cy="432000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94825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15" name="applause.wav"/>
          </p:stSnd>
        </p:sndAc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1">
            <a:extLst>
              <a:ext uri="{FF2B5EF4-FFF2-40B4-BE49-F238E27FC236}">
                <a16:creationId xmlns:a16="http://schemas.microsoft.com/office/drawing/2014/main" id="{D432082F-E021-6B47-9DC0-657D57309E4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986D237E-81B8-461A-B637-B33FCA50E176}"/>
                  </a:ext>
                </a:extLst>
              </p:cNvPr>
              <p:cNvSpPr/>
              <p:nvPr/>
            </p:nvSpPr>
            <p:spPr>
              <a:xfrm>
                <a:off x="1043608" y="1196752"/>
                <a:ext cx="7555595" cy="8231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</m:func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lim>
                      </m:limLow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986D237E-81B8-461A-B637-B33FCA50E1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196752"/>
                <a:ext cx="7555595" cy="82317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53D1FC3-5D42-4B06-B2D0-90FCFF5ADFB0}"/>
              </a:ext>
            </a:extLst>
          </p:cNvPr>
          <p:cNvSpPr/>
          <p:nvPr/>
        </p:nvSpPr>
        <p:spPr>
          <a:xfrm>
            <a:off x="612000" y="692696"/>
            <a:ext cx="29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Прологарифмируем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A5585EA0-D7A0-4BD8-8C87-279E78BB91A8}"/>
                  </a:ext>
                </a:extLst>
              </p:cNvPr>
              <p:cNvSpPr/>
              <p:nvPr/>
            </p:nvSpPr>
            <p:spPr>
              <a:xfrm>
                <a:off x="1115616" y="2602131"/>
                <a:ext cx="4596323" cy="8524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ru-RU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−2</m:t>
                      </m:r>
                      <m:r>
                        <a:rPr lang="ru-RU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A5585EA0-D7A0-4BD8-8C87-279E78BB91A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2602131"/>
                <a:ext cx="4596323" cy="85241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9DBB559-BDF0-44EF-8DC9-8B430AD757BA}"/>
              </a:ext>
            </a:extLst>
          </p:cNvPr>
          <p:cNvSpPr/>
          <p:nvPr/>
        </p:nvSpPr>
        <p:spPr>
          <a:xfrm>
            <a:off x="612000" y="2052000"/>
            <a:ext cx="33289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Возьмём производную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5967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1">
            <a:extLst>
              <a:ext uri="{FF2B5EF4-FFF2-40B4-BE49-F238E27FC236}">
                <a16:creationId xmlns:a16="http://schemas.microsoft.com/office/drawing/2014/main" id="{D432082F-E021-6B47-9DC0-657D57309E4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D7C6F7E1-0DAA-4E40-AB12-B383FC8FF28C}"/>
                  </a:ext>
                </a:extLst>
              </p:cNvPr>
              <p:cNvSpPr/>
              <p:nvPr/>
            </p:nvSpPr>
            <p:spPr>
              <a:xfrm>
                <a:off x="1043608" y="1196752"/>
                <a:ext cx="7555595" cy="8231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</m:func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lim>
                      </m:limLow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D7C6F7E1-0DAA-4E40-AB12-B383FC8FF28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196752"/>
                <a:ext cx="7555595" cy="82317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408C4017-CAAA-4F84-8F9D-7267960E8C49}"/>
              </a:ext>
            </a:extLst>
          </p:cNvPr>
          <p:cNvSpPr/>
          <p:nvPr/>
        </p:nvSpPr>
        <p:spPr>
          <a:xfrm>
            <a:off x="612000" y="692696"/>
            <a:ext cx="29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Прологарифмируем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57AEF761-9F27-4C2A-959E-07D9C649B62B}"/>
                  </a:ext>
                </a:extLst>
              </p:cNvPr>
              <p:cNvSpPr/>
              <p:nvPr/>
            </p:nvSpPr>
            <p:spPr>
              <a:xfrm>
                <a:off x="1115616" y="2602131"/>
                <a:ext cx="4596323" cy="8524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−2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57AEF761-9F27-4C2A-959E-07D9C649B6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2602131"/>
                <a:ext cx="4596323" cy="85241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4683B535-B732-4448-BF02-1063203B2484}"/>
                  </a:ext>
                </a:extLst>
              </p:cNvPr>
              <p:cNvSpPr/>
              <p:nvPr/>
            </p:nvSpPr>
            <p:spPr>
              <a:xfrm>
                <a:off x="1115616" y="3585003"/>
                <a:ext cx="4933658" cy="7945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 ∑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4683B535-B732-4448-BF02-1063203B24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3585003"/>
                <a:ext cx="4933658" cy="79457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BC92DD7-FCEE-45E5-8D8A-914C00BEFAF1}"/>
              </a:ext>
            </a:extLst>
          </p:cNvPr>
          <p:cNvSpPr/>
          <p:nvPr/>
        </p:nvSpPr>
        <p:spPr>
          <a:xfrm>
            <a:off x="612000" y="2052000"/>
            <a:ext cx="33289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Возьмём производную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1217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1">
            <a:extLst>
              <a:ext uri="{FF2B5EF4-FFF2-40B4-BE49-F238E27FC236}">
                <a16:creationId xmlns:a16="http://schemas.microsoft.com/office/drawing/2014/main" id="{4D4F3791-C41D-FB47-A7AE-59390F5FA2A7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68F9B3C8-E180-4B35-87C7-5194E18E2D31}"/>
                  </a:ext>
                </a:extLst>
              </p:cNvPr>
              <p:cNvSpPr/>
              <p:nvPr/>
            </p:nvSpPr>
            <p:spPr>
              <a:xfrm>
                <a:off x="1043608" y="1196752"/>
                <a:ext cx="7555595" cy="8231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</m:func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lim>
                      </m:limLow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68F9B3C8-E180-4B35-87C7-5194E18E2D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196752"/>
                <a:ext cx="7555595" cy="82317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4B96E302-25F2-44CA-8CD0-252B16432EFF}"/>
              </a:ext>
            </a:extLst>
          </p:cNvPr>
          <p:cNvSpPr/>
          <p:nvPr/>
        </p:nvSpPr>
        <p:spPr>
          <a:xfrm>
            <a:off x="612000" y="692696"/>
            <a:ext cx="29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Прологарифмируем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0368BC7B-6AF5-4C36-96B4-9795E7E2C7CB}"/>
                  </a:ext>
                </a:extLst>
              </p:cNvPr>
              <p:cNvSpPr/>
              <p:nvPr/>
            </p:nvSpPr>
            <p:spPr>
              <a:xfrm>
                <a:off x="1115616" y="2602131"/>
                <a:ext cx="4596323" cy="8524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−2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0368BC7B-6AF5-4C36-96B4-9795E7E2C7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2602131"/>
                <a:ext cx="4596323" cy="85241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DA6F4A03-21F1-4A26-AA2B-14DBE9541C00}"/>
                  </a:ext>
                </a:extLst>
              </p:cNvPr>
              <p:cNvSpPr/>
              <p:nvPr/>
            </p:nvSpPr>
            <p:spPr>
              <a:xfrm>
                <a:off x="1115616" y="3585003"/>
                <a:ext cx="4933658" cy="7945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∑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DA6F4A03-21F1-4A26-AA2B-14DBE9541C0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3585003"/>
                <a:ext cx="4933658" cy="79457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2047ABB9-C713-43B6-838E-7DC338553238}"/>
              </a:ext>
            </a:extLst>
          </p:cNvPr>
          <p:cNvSpPr/>
          <p:nvPr/>
        </p:nvSpPr>
        <p:spPr>
          <a:xfrm>
            <a:off x="612000" y="2052000"/>
            <a:ext cx="33289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Возьмём производную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BD1E8392-A697-4FF0-B613-0FDDBEC3A67C}"/>
                  </a:ext>
                </a:extLst>
              </p:cNvPr>
              <p:cNvSpPr/>
              <p:nvPr/>
            </p:nvSpPr>
            <p:spPr>
              <a:xfrm>
                <a:off x="1154765" y="4506483"/>
                <a:ext cx="4607672" cy="175714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2 </m:t>
                                  </m:r>
                                  <m:sSup>
                                    <m:sSup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</m:acc>
                                    </m:e>
                                    <m:sup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a:rPr lang="ru-RU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  <m:r>
                                <a:rPr lang="ru-RU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⋅∑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acc>
                                </m:e>
                              </m:d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en-US" sz="240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f>
                                <m:fPr>
                                  <m:ctrlPr>
                                    <a:rPr lang="en-US" sz="240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</m:acc>
                                    </m:e>
                                    <m:sup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240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2 </m:t>
                                  </m:r>
                                  <m:sSup>
                                    <m:sSup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</m:acc>
                                    </m:e>
                                    <m:sup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4</m:t>
                                      </m:r>
                                    </m:sup>
                                  </m:s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den>
                              </m:f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∑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BD1E8392-A697-4FF0-B613-0FDDBEC3A67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4765" y="4506483"/>
                <a:ext cx="4607672" cy="175714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6942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1">
            <a:extLst>
              <a:ext uri="{FF2B5EF4-FFF2-40B4-BE49-F238E27FC236}">
                <a16:creationId xmlns:a16="http://schemas.microsoft.com/office/drawing/2014/main" id="{707CA6A5-5CDB-174C-9274-3652E61864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8EB51057-DEA1-4F66-92E8-0E548896A9B5}"/>
                  </a:ext>
                </a:extLst>
              </p:cNvPr>
              <p:cNvSpPr/>
              <p:nvPr/>
            </p:nvSpPr>
            <p:spPr>
              <a:xfrm>
                <a:off x="1043608" y="1196752"/>
                <a:ext cx="7555595" cy="8231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</m:func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lim>
                      </m:limLow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8EB51057-DEA1-4F66-92E8-0E548896A9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196752"/>
                <a:ext cx="7555595" cy="82317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4CD43215-0348-4CAE-BCE7-3732DC9D2ADD}"/>
              </a:ext>
            </a:extLst>
          </p:cNvPr>
          <p:cNvSpPr/>
          <p:nvPr/>
        </p:nvSpPr>
        <p:spPr>
          <a:xfrm>
            <a:off x="612000" y="692696"/>
            <a:ext cx="29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Прологарифмируем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0950F608-9740-423D-ADC3-23C953AF69EB}"/>
                  </a:ext>
                </a:extLst>
              </p:cNvPr>
              <p:cNvSpPr/>
              <p:nvPr/>
            </p:nvSpPr>
            <p:spPr>
              <a:xfrm>
                <a:off x="1115616" y="2602131"/>
                <a:ext cx="4596323" cy="8524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−2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0950F608-9740-423D-ADC3-23C953AF69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2602131"/>
                <a:ext cx="4596323" cy="85241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7C7D6640-D018-4378-8AC8-7C63B775F560}"/>
                  </a:ext>
                </a:extLst>
              </p:cNvPr>
              <p:cNvSpPr/>
              <p:nvPr/>
            </p:nvSpPr>
            <p:spPr>
              <a:xfrm>
                <a:off x="1115616" y="3585003"/>
                <a:ext cx="4933658" cy="7945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∑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7C7D6640-D018-4378-8AC8-7C63B775F56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3585003"/>
                <a:ext cx="4933658" cy="79457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C997BD4-216B-4529-91F1-0FBAD18A48C0}"/>
              </a:ext>
            </a:extLst>
          </p:cNvPr>
          <p:cNvSpPr/>
          <p:nvPr/>
        </p:nvSpPr>
        <p:spPr>
          <a:xfrm>
            <a:off x="612000" y="2052000"/>
            <a:ext cx="33289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Возьмём производную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6F226C55-8B09-43FA-9B86-C1E086BA1FB0}"/>
                  </a:ext>
                </a:extLst>
              </p:cNvPr>
              <p:cNvSpPr/>
              <p:nvPr/>
            </p:nvSpPr>
            <p:spPr>
              <a:xfrm>
                <a:off x="1154765" y="4506483"/>
                <a:ext cx="4607672" cy="175714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40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2 </m:t>
                                  </m:r>
                                  <m:sSup>
                                    <m:sSupPr>
                                      <m:ctrlP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</m:acc>
                                    </m:e>
                                    <m:sup>
                                      <m: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a:rPr lang="ru-RU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  <m:r>
                                <a:rPr lang="ru-RU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⋅∑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acc>
                                </m:e>
                              </m:d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en-US" sz="240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f>
                                <m:fPr>
                                  <m:ctrlPr>
                                    <a:rPr lang="en-US" sz="240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</m:acc>
                                    </m:e>
                                    <m:sup>
                                      <m: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240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2 </m:t>
                                  </m:r>
                                  <m:sSup>
                                    <m:sSupPr>
                                      <m:ctrlP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</m:acc>
                                    </m:e>
                                    <m:sup>
                                      <m: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4</m:t>
                                      </m:r>
                                    </m:sup>
                                  </m:sSup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den>
                              </m:f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∑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6F226C55-8B09-43FA-9B86-C1E086BA1FB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4765" y="4506483"/>
                <a:ext cx="4607672" cy="175714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70624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">
            <a:extLst>
              <a:ext uri="{FF2B5EF4-FFF2-40B4-BE49-F238E27FC236}">
                <a16:creationId xmlns:a16="http://schemas.microsoft.com/office/drawing/2014/main" id="{3A79E1C9-7E71-C840-A6A8-DDA25251F118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9FD3CEFF-CA96-4420-8090-4678B4CBD8F6}"/>
                  </a:ext>
                </a:extLst>
              </p:cNvPr>
              <p:cNvSpPr/>
              <p:nvPr/>
            </p:nvSpPr>
            <p:spPr>
              <a:xfrm>
                <a:off x="1043608" y="1196752"/>
                <a:ext cx="7555595" cy="8231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</m:func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lim>
                      </m:limLow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9FD3CEFF-CA96-4420-8090-4678B4CBD8F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196752"/>
                <a:ext cx="7555595" cy="82317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4F14823C-3936-4E20-99A0-155A96B0A895}"/>
              </a:ext>
            </a:extLst>
          </p:cNvPr>
          <p:cNvSpPr/>
          <p:nvPr/>
        </p:nvSpPr>
        <p:spPr>
          <a:xfrm>
            <a:off x="612000" y="692696"/>
            <a:ext cx="29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Прологарифмируем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237EC886-6746-43CE-9B1A-0930D5EBF128}"/>
                  </a:ext>
                </a:extLst>
              </p:cNvPr>
              <p:cNvSpPr/>
              <p:nvPr/>
            </p:nvSpPr>
            <p:spPr>
              <a:xfrm>
                <a:off x="1115616" y="2602131"/>
                <a:ext cx="4596323" cy="8524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−2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237EC886-6746-43CE-9B1A-0930D5EBF12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2602131"/>
                <a:ext cx="4596323" cy="85241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45E5DFF6-56C6-4685-88C8-A5993C39DB75}"/>
                  </a:ext>
                </a:extLst>
              </p:cNvPr>
              <p:cNvSpPr/>
              <p:nvPr/>
            </p:nvSpPr>
            <p:spPr>
              <a:xfrm>
                <a:off x="1115616" y="3585003"/>
                <a:ext cx="4933658" cy="7945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∑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45E5DFF6-56C6-4685-88C8-A5993C39DB7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3585003"/>
                <a:ext cx="4933658" cy="79457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956500EC-1515-46E7-91B3-5E45BEC4C437}"/>
              </a:ext>
            </a:extLst>
          </p:cNvPr>
          <p:cNvSpPr/>
          <p:nvPr/>
        </p:nvSpPr>
        <p:spPr>
          <a:xfrm>
            <a:off x="612000" y="2052000"/>
            <a:ext cx="33289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Возьмём производную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66F9E79A-0B9E-43ED-8F6D-238079722D4A}"/>
                  </a:ext>
                </a:extLst>
              </p:cNvPr>
              <p:cNvSpPr/>
              <p:nvPr/>
            </p:nvSpPr>
            <p:spPr>
              <a:xfrm>
                <a:off x="1167694" y="4748120"/>
                <a:ext cx="3726341" cy="127143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∑</m:t>
                              </m:r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acc>
                                </m:e>
                              </m:d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</m:acc>
                                    </m:e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den>
                              </m:f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∑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66F9E79A-0B9E-43ED-8F6D-238079722D4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7694" y="4748120"/>
                <a:ext cx="3726341" cy="127143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6830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1">
            <a:extLst>
              <a:ext uri="{FF2B5EF4-FFF2-40B4-BE49-F238E27FC236}">
                <a16:creationId xmlns:a16="http://schemas.microsoft.com/office/drawing/2014/main" id="{2F823193-1D97-F349-94BB-59A4EC9CFE10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8515E2FA-E78D-41D0-AAF7-32693CAAF498}"/>
                  </a:ext>
                </a:extLst>
              </p:cNvPr>
              <p:cNvSpPr/>
              <p:nvPr/>
            </p:nvSpPr>
            <p:spPr>
              <a:xfrm>
                <a:off x="1043608" y="1196752"/>
                <a:ext cx="7555595" cy="8231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</m:func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lim>
                      </m:limLow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8515E2FA-E78D-41D0-AAF7-32693CAAF4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196752"/>
                <a:ext cx="7555595" cy="82317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48017D88-4A6F-4662-A6E4-7C97E8B9860B}"/>
              </a:ext>
            </a:extLst>
          </p:cNvPr>
          <p:cNvSpPr/>
          <p:nvPr/>
        </p:nvSpPr>
        <p:spPr>
          <a:xfrm>
            <a:off x="612000" y="692696"/>
            <a:ext cx="29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Прологарифмируем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927F8053-7309-4698-8858-D796E99531E5}"/>
                  </a:ext>
                </a:extLst>
              </p:cNvPr>
              <p:cNvSpPr/>
              <p:nvPr/>
            </p:nvSpPr>
            <p:spPr>
              <a:xfrm>
                <a:off x="1115616" y="2602131"/>
                <a:ext cx="4596323" cy="8524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−2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927F8053-7309-4698-8858-D796E99531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2602131"/>
                <a:ext cx="4596323" cy="85241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FD59600A-84F5-401F-854F-98576229A09B}"/>
                  </a:ext>
                </a:extLst>
              </p:cNvPr>
              <p:cNvSpPr/>
              <p:nvPr/>
            </p:nvSpPr>
            <p:spPr>
              <a:xfrm>
                <a:off x="1115616" y="3585003"/>
                <a:ext cx="4933658" cy="7945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∑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FD59600A-84F5-401F-854F-98576229A0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3585003"/>
                <a:ext cx="4933658" cy="79457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07093DCB-3796-4936-BAAD-96ABBB9A3450}"/>
              </a:ext>
            </a:extLst>
          </p:cNvPr>
          <p:cNvSpPr/>
          <p:nvPr/>
        </p:nvSpPr>
        <p:spPr>
          <a:xfrm>
            <a:off x="612000" y="2052000"/>
            <a:ext cx="33289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Возьмём производную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4451DA0C-2080-43AC-BA89-3945B622BA0F}"/>
                  </a:ext>
                </a:extLst>
              </p:cNvPr>
              <p:cNvSpPr/>
              <p:nvPr/>
            </p:nvSpPr>
            <p:spPr>
              <a:xfrm>
                <a:off x="1167695" y="4752892"/>
                <a:ext cx="3726341" cy="127143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40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∑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acc>
                            </m: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</m:acc>
                                    </m:e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den>
                              </m:f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∑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4451DA0C-2080-43AC-BA89-3945B622BA0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7695" y="4752892"/>
                <a:ext cx="3726341" cy="127143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2623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">
            <a:extLst>
              <a:ext uri="{FF2B5EF4-FFF2-40B4-BE49-F238E27FC236}">
                <a16:creationId xmlns:a16="http://schemas.microsoft.com/office/drawing/2014/main" id="{AC8EFC1D-3D82-9A4D-AF57-14DCC75714C5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DBE0F335-0F3E-40B3-9478-3F6ED764110E}"/>
                  </a:ext>
                </a:extLst>
              </p:cNvPr>
              <p:cNvSpPr/>
              <p:nvPr/>
            </p:nvSpPr>
            <p:spPr>
              <a:xfrm>
                <a:off x="1043608" y="1196752"/>
                <a:ext cx="7555595" cy="8231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</m:func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lim>
                      </m:limLow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DBE0F335-0F3E-40B3-9478-3F6ED76411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196752"/>
                <a:ext cx="7555595" cy="82317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CBFDE358-C66D-4024-96BF-2FECFA4209A4}"/>
              </a:ext>
            </a:extLst>
          </p:cNvPr>
          <p:cNvSpPr/>
          <p:nvPr/>
        </p:nvSpPr>
        <p:spPr>
          <a:xfrm>
            <a:off x="612000" y="692696"/>
            <a:ext cx="29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Прологарифмируем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2E941C46-C492-4551-B75C-9735C342D86A}"/>
                  </a:ext>
                </a:extLst>
              </p:cNvPr>
              <p:cNvSpPr/>
              <p:nvPr/>
            </p:nvSpPr>
            <p:spPr>
              <a:xfrm>
                <a:off x="1115616" y="2602131"/>
                <a:ext cx="4596323" cy="8524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−2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2E941C46-C492-4551-B75C-9735C342D8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2602131"/>
                <a:ext cx="4596323" cy="85241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C3D6AD99-AC8A-48BF-AEC9-63BD3580814A}"/>
                  </a:ext>
                </a:extLst>
              </p:cNvPr>
              <p:cNvSpPr/>
              <p:nvPr/>
            </p:nvSpPr>
            <p:spPr>
              <a:xfrm>
                <a:off x="1115616" y="3585003"/>
                <a:ext cx="4933658" cy="7945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∑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C3D6AD99-AC8A-48BF-AEC9-63BD3580814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3585003"/>
                <a:ext cx="4933658" cy="79457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48CD5AA4-9E39-4AFA-89EB-418727E6927D}"/>
              </a:ext>
            </a:extLst>
          </p:cNvPr>
          <p:cNvSpPr/>
          <p:nvPr/>
        </p:nvSpPr>
        <p:spPr>
          <a:xfrm>
            <a:off x="612000" y="2052000"/>
            <a:ext cx="33289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Возьмём производную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0EC0573E-9045-46C5-8B55-D18A33639C75}"/>
                  </a:ext>
                </a:extLst>
              </p:cNvPr>
              <p:cNvSpPr/>
              <p:nvPr/>
            </p:nvSpPr>
            <p:spPr>
              <a:xfrm>
                <a:off x="5097665" y="4752892"/>
                <a:ext cx="133427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𝑀𝐿</m:t>
                          </m:r>
                        </m:sub>
                      </m:sSub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0EC0573E-9045-46C5-8B55-D18A33639C7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97665" y="4752892"/>
                <a:ext cx="1334276" cy="461665"/>
              </a:xfrm>
              <a:prstGeom prst="rect">
                <a:avLst/>
              </a:prstGeom>
              <a:blipFill>
                <a:blip r:embed="rId7"/>
                <a:stretch>
                  <a:fillRect t="-2667" r="-24658" b="-10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DB56B4AE-C2EC-4693-9755-69BEAE171C0D}"/>
                  </a:ext>
                </a:extLst>
              </p:cNvPr>
              <p:cNvSpPr/>
              <p:nvPr/>
            </p:nvSpPr>
            <p:spPr>
              <a:xfrm>
                <a:off x="1167695" y="4752892"/>
                <a:ext cx="3726341" cy="127143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40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∑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acc>
                            </m: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</m:acc>
                                    </m:e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den>
                              </m:f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∑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DB56B4AE-C2EC-4693-9755-69BEAE171C0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7695" y="4752892"/>
                <a:ext cx="3726341" cy="127143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50742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1" name="applause.wav"/>
          </p:stSnd>
        </p:sndAc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">
            <a:extLst>
              <a:ext uri="{FF2B5EF4-FFF2-40B4-BE49-F238E27FC236}">
                <a16:creationId xmlns:a16="http://schemas.microsoft.com/office/drawing/2014/main" id="{C067DB44-7B66-F042-A32E-2F04D92E2C2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Прямоугольник 36">
                <a:extLst>
                  <a:ext uri="{FF2B5EF4-FFF2-40B4-BE49-F238E27FC236}">
                    <a16:creationId xmlns:a16="http://schemas.microsoft.com/office/drawing/2014/main" id="{27603107-21A2-4629-BD07-45D332B7CE3A}"/>
                  </a:ext>
                </a:extLst>
              </p:cNvPr>
              <p:cNvSpPr/>
              <p:nvPr/>
            </p:nvSpPr>
            <p:spPr>
              <a:xfrm>
                <a:off x="1043608" y="1196752"/>
                <a:ext cx="7555595" cy="8231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</m:func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lim>
                      </m:limLow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7" name="Прямоугольник 36">
                <a:extLst>
                  <a:ext uri="{FF2B5EF4-FFF2-40B4-BE49-F238E27FC236}">
                    <a16:creationId xmlns:a16="http://schemas.microsoft.com/office/drawing/2014/main" id="{27603107-21A2-4629-BD07-45D332B7CE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196752"/>
                <a:ext cx="7555595" cy="82317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17647288-42D2-4498-AAEA-D8E577FA311E}"/>
              </a:ext>
            </a:extLst>
          </p:cNvPr>
          <p:cNvSpPr/>
          <p:nvPr/>
        </p:nvSpPr>
        <p:spPr>
          <a:xfrm>
            <a:off x="612000" y="692696"/>
            <a:ext cx="29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Прологарифмируем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Прямоугольник 38">
                <a:extLst>
                  <a:ext uri="{FF2B5EF4-FFF2-40B4-BE49-F238E27FC236}">
                    <a16:creationId xmlns:a16="http://schemas.microsoft.com/office/drawing/2014/main" id="{3B7C592B-1295-4924-ACEC-0E7E8230BDA4}"/>
                  </a:ext>
                </a:extLst>
              </p:cNvPr>
              <p:cNvSpPr/>
              <p:nvPr/>
            </p:nvSpPr>
            <p:spPr>
              <a:xfrm>
                <a:off x="1115616" y="2602131"/>
                <a:ext cx="4596323" cy="8524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−2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9" name="Прямоугольник 38">
                <a:extLst>
                  <a:ext uri="{FF2B5EF4-FFF2-40B4-BE49-F238E27FC236}">
                    <a16:creationId xmlns:a16="http://schemas.microsoft.com/office/drawing/2014/main" id="{3B7C592B-1295-4924-ACEC-0E7E8230BDA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2602131"/>
                <a:ext cx="4596323" cy="85241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Прямоугольник 39">
                <a:extLst>
                  <a:ext uri="{FF2B5EF4-FFF2-40B4-BE49-F238E27FC236}">
                    <a16:creationId xmlns:a16="http://schemas.microsoft.com/office/drawing/2014/main" id="{A40BB819-D061-4BDA-BE12-E1714E56715E}"/>
                  </a:ext>
                </a:extLst>
              </p:cNvPr>
              <p:cNvSpPr/>
              <p:nvPr/>
            </p:nvSpPr>
            <p:spPr>
              <a:xfrm>
                <a:off x="1115616" y="3585003"/>
                <a:ext cx="4933658" cy="7945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∑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0" name="Прямоугольник 39">
                <a:extLst>
                  <a:ext uri="{FF2B5EF4-FFF2-40B4-BE49-F238E27FC236}">
                    <a16:creationId xmlns:a16="http://schemas.microsoft.com/office/drawing/2014/main" id="{A40BB819-D061-4BDA-BE12-E1714E56715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3585003"/>
                <a:ext cx="4933658" cy="79457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D673285B-1C9F-4C3E-97FC-01F3A812BF2C}"/>
              </a:ext>
            </a:extLst>
          </p:cNvPr>
          <p:cNvSpPr/>
          <p:nvPr/>
        </p:nvSpPr>
        <p:spPr>
          <a:xfrm>
            <a:off x="612000" y="2052000"/>
            <a:ext cx="33289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Возьмём производную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Прямоугольник 41">
                <a:extLst>
                  <a:ext uri="{FF2B5EF4-FFF2-40B4-BE49-F238E27FC236}">
                    <a16:creationId xmlns:a16="http://schemas.microsoft.com/office/drawing/2014/main" id="{6E659B34-BF81-4449-A3DA-733CBCE34670}"/>
                  </a:ext>
                </a:extLst>
              </p:cNvPr>
              <p:cNvSpPr/>
              <p:nvPr/>
            </p:nvSpPr>
            <p:spPr>
              <a:xfrm>
                <a:off x="5097665" y="4752892"/>
                <a:ext cx="133427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𝑀𝐿</m:t>
                          </m:r>
                        </m:sub>
                      </m:sSub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42" name="Прямоугольник 41">
                <a:extLst>
                  <a:ext uri="{FF2B5EF4-FFF2-40B4-BE49-F238E27FC236}">
                    <a16:creationId xmlns:a16="http://schemas.microsoft.com/office/drawing/2014/main" id="{6E659B34-BF81-4449-A3DA-733CBCE3467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97665" y="4752892"/>
                <a:ext cx="1334276" cy="461665"/>
              </a:xfrm>
              <a:prstGeom prst="rect">
                <a:avLst/>
              </a:prstGeom>
              <a:blipFill>
                <a:blip r:embed="rId7"/>
                <a:stretch>
                  <a:fillRect t="-2667" r="-24658" b="-10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Прямоугольник 42">
                <a:extLst>
                  <a:ext uri="{FF2B5EF4-FFF2-40B4-BE49-F238E27FC236}">
                    <a16:creationId xmlns:a16="http://schemas.microsoft.com/office/drawing/2014/main" id="{5A6C9E05-A9CD-4433-BB77-E69C25810C07}"/>
                  </a:ext>
                </a:extLst>
              </p:cNvPr>
              <p:cNvSpPr/>
              <p:nvPr/>
            </p:nvSpPr>
            <p:spPr>
              <a:xfrm>
                <a:off x="1167695" y="4752892"/>
                <a:ext cx="3726341" cy="127143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40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∑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acc>
                            </m:e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</m:acc>
                                    </m:e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den>
                              </m:f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∑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̅"/>
                                          <m:ctrlPr>
                                            <a:rPr lang="en-US" sz="2400" i="1" smtClean="0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3" name="Прямоугольник 42">
                <a:extLst>
                  <a:ext uri="{FF2B5EF4-FFF2-40B4-BE49-F238E27FC236}">
                    <a16:creationId xmlns:a16="http://schemas.microsoft.com/office/drawing/2014/main" id="{5A6C9E05-A9CD-4433-BB77-E69C25810C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7695" y="4752892"/>
                <a:ext cx="3726341" cy="127143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2824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1" name="applause.wav"/>
          </p:stSnd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Задача о фонтане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7C7D91-D6F7-4FCC-B60F-0D1874251AC7}"/>
              </a:ext>
            </a:extLst>
          </p:cNvPr>
          <p:cNvSpPr txBox="1"/>
          <p:nvPr/>
        </p:nvSpPr>
        <p:spPr>
          <a:xfrm>
            <a:off x="611560" y="692696"/>
            <a:ext cx="8532440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Юра приехал в южный город и увидел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что там есть фонтан и он работает</a:t>
            </a: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А как часто он работает?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A2392A0-8337-432E-848F-D4E173E6F0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20180"/>
            <a:ext cx="1028700" cy="1028700"/>
          </a:xfrm>
          <a:prstGeom prst="rect">
            <a:avLst/>
          </a:prstGeom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BEA43775-9690-43F9-BD75-054DEE3B8F0D}"/>
              </a:ext>
            </a:extLst>
          </p:cNvPr>
          <p:cNvSpPr/>
          <p:nvPr/>
        </p:nvSpPr>
        <p:spPr>
          <a:xfrm>
            <a:off x="611560" y="6191726"/>
            <a:ext cx="1718099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r>
              <a:rPr lang="en" sz="1100" dirty="0" err="1">
                <a:solidFill>
                  <a:schemeClr val="bg1">
                    <a:lumMod val="75000"/>
                  </a:schemeClr>
                </a:solidFill>
              </a:rPr>
              <a:t>vk.com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9435D12-52A6-415F-8F65-85D4A208C2C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1427461"/>
            <a:ext cx="2602104" cy="2492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672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">
            <a:extLst>
              <a:ext uri="{FF2B5EF4-FFF2-40B4-BE49-F238E27FC236}">
                <a16:creationId xmlns:a16="http://schemas.microsoft.com/office/drawing/2014/main" id="{E4E5A1FD-1107-9A4D-BA46-AF53A6ED5CC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903DDB1E-D691-4348-944B-11DFB9780973}"/>
                  </a:ext>
                </a:extLst>
              </p:cNvPr>
              <p:cNvSpPr/>
              <p:nvPr/>
            </p:nvSpPr>
            <p:spPr>
              <a:xfrm>
                <a:off x="1043608" y="1196752"/>
                <a:ext cx="7555595" cy="8231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</m:func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lim>
                      </m:limLow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903DDB1E-D691-4348-944B-11DFB978097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196752"/>
                <a:ext cx="7555595" cy="82317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9DA68635-1400-4629-9113-6AD397AF239E}"/>
              </a:ext>
            </a:extLst>
          </p:cNvPr>
          <p:cNvSpPr/>
          <p:nvPr/>
        </p:nvSpPr>
        <p:spPr>
          <a:xfrm>
            <a:off x="612000" y="692696"/>
            <a:ext cx="29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Прологарифмируем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457C4EB7-DCB9-402C-8049-FAF922092CCC}"/>
                  </a:ext>
                </a:extLst>
              </p:cNvPr>
              <p:cNvSpPr/>
              <p:nvPr/>
            </p:nvSpPr>
            <p:spPr>
              <a:xfrm>
                <a:off x="1115616" y="2602131"/>
                <a:ext cx="4596323" cy="8524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−2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457C4EB7-DCB9-402C-8049-FAF922092CC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2602131"/>
                <a:ext cx="4596323" cy="85241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7BB8B607-C077-4B2E-B55A-E6925EAB7646}"/>
                  </a:ext>
                </a:extLst>
              </p:cNvPr>
              <p:cNvSpPr/>
              <p:nvPr/>
            </p:nvSpPr>
            <p:spPr>
              <a:xfrm>
                <a:off x="1115616" y="3585003"/>
                <a:ext cx="4933658" cy="7945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∑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7BB8B607-C077-4B2E-B55A-E6925EAB76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3585003"/>
                <a:ext cx="4933658" cy="79457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CE1970F5-E267-489C-9B3A-EC2CE077087C}"/>
              </a:ext>
            </a:extLst>
          </p:cNvPr>
          <p:cNvSpPr/>
          <p:nvPr/>
        </p:nvSpPr>
        <p:spPr>
          <a:xfrm>
            <a:off x="612000" y="2052000"/>
            <a:ext cx="33289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Возьмём производную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98361CCB-CADA-440F-B04F-BC0D430A2134}"/>
                  </a:ext>
                </a:extLst>
              </p:cNvPr>
              <p:cNvSpPr/>
              <p:nvPr/>
            </p:nvSpPr>
            <p:spPr>
              <a:xfrm>
                <a:off x="1167695" y="4752892"/>
                <a:ext cx="2957348" cy="127143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∑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acc>
                            </m:e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400" b="0" i="1" smtClean="0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0" i="1" smtClean="0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</m:acc>
                                    </m:e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den>
                              </m:f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 ∑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b="0" i="1" smtClean="0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̅"/>
                                          <m:ctrlPr>
                                            <a:rPr lang="en-US" sz="2400" i="1" smtClean="0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C0504D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98361CCB-CADA-440F-B04F-BC0D430A213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7695" y="4752892"/>
                <a:ext cx="2957348" cy="127143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9F1C9A47-2BFD-4B31-BDAF-6EF3B4AED3FA}"/>
                  </a:ext>
                </a:extLst>
              </p:cNvPr>
              <p:cNvSpPr/>
              <p:nvPr/>
            </p:nvSpPr>
            <p:spPr>
              <a:xfrm>
                <a:off x="5097665" y="4752892"/>
                <a:ext cx="133427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𝑀𝐿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6" name="Прямоугольник 25">
                <a:extLst>
                  <a:ext uri="{FF2B5EF4-FFF2-40B4-BE49-F238E27FC236}">
                    <a16:creationId xmlns:a16="http://schemas.microsoft.com/office/drawing/2014/main" id="{9F1C9A47-2BFD-4B31-BDAF-6EF3B4AED3F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97665" y="4752892"/>
                <a:ext cx="1334276" cy="461665"/>
              </a:xfrm>
              <a:prstGeom prst="rect">
                <a:avLst/>
              </a:prstGeom>
              <a:blipFill>
                <a:blip r:embed="rId8"/>
                <a:stretch>
                  <a:fillRect t="-2667" r="-24658" b="-10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17105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1" name="applause.wav"/>
          </p:stSnd>
        </p:sndAc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угольник 1">
            <a:extLst>
              <a:ext uri="{FF2B5EF4-FFF2-40B4-BE49-F238E27FC236}">
                <a16:creationId xmlns:a16="http://schemas.microsoft.com/office/drawing/2014/main" id="{7CD635D4-C074-824F-84AF-CB75D34998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3D275229-A5D0-4121-B9C2-CF41DC49E5AE}"/>
                  </a:ext>
                </a:extLst>
              </p:cNvPr>
              <p:cNvSpPr/>
              <p:nvPr/>
            </p:nvSpPr>
            <p:spPr>
              <a:xfrm>
                <a:off x="1168975" y="4752892"/>
                <a:ext cx="2957348" cy="127143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∑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acc>
                            </m:e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</m:acc>
                                    </m:e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den>
                              </m:f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∑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̅"/>
                                          <m:ctrlPr>
                                            <a:rPr lang="en-US" sz="240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3D275229-A5D0-4121-B9C2-CF41DC49E5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8975" y="4752892"/>
                <a:ext cx="2957348" cy="127143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EC8BA83D-5B04-4773-877A-CFA2155EF401}"/>
                  </a:ext>
                </a:extLst>
              </p:cNvPr>
              <p:cNvSpPr/>
              <p:nvPr/>
            </p:nvSpPr>
            <p:spPr>
              <a:xfrm>
                <a:off x="5097665" y="4752892"/>
                <a:ext cx="133427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𝑀𝐿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EC8BA83D-5B04-4773-877A-CFA2155EF4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97665" y="4752892"/>
                <a:ext cx="1334276" cy="461665"/>
              </a:xfrm>
              <a:prstGeom prst="rect">
                <a:avLst/>
              </a:prstGeom>
              <a:blipFill>
                <a:blip r:embed="rId5"/>
                <a:stretch>
                  <a:fillRect t="-2667" r="-24658" b="-10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AE6CC60F-8CFF-4D7D-B76D-D0AFDC135C8C}"/>
                  </a:ext>
                </a:extLst>
              </p:cNvPr>
              <p:cNvSpPr/>
              <p:nvPr/>
            </p:nvSpPr>
            <p:spPr>
              <a:xfrm>
                <a:off x="4365317" y="5157192"/>
                <a:ext cx="2798971" cy="7862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𝑀𝐿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AE6CC60F-8CFF-4D7D-B76D-D0AFDC135C8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5317" y="5157192"/>
                <a:ext cx="2798971" cy="78624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5E5CE58D-55E6-42A3-AB6C-C83882C50445}"/>
                  </a:ext>
                </a:extLst>
              </p:cNvPr>
              <p:cNvSpPr/>
              <p:nvPr/>
            </p:nvSpPr>
            <p:spPr>
              <a:xfrm>
                <a:off x="1043608" y="1196752"/>
                <a:ext cx="7555595" cy="8231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</m:func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lim>
                      </m:limLow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5E5CE58D-55E6-42A3-AB6C-C83882C5044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196752"/>
                <a:ext cx="7555595" cy="82317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3DDCCFCC-DAF0-4664-A611-1C0BAEA6B8FD}"/>
              </a:ext>
            </a:extLst>
          </p:cNvPr>
          <p:cNvSpPr/>
          <p:nvPr/>
        </p:nvSpPr>
        <p:spPr>
          <a:xfrm>
            <a:off x="612000" y="692696"/>
            <a:ext cx="29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Прологарифмируем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4230A7FB-3D9E-4EF2-8501-870378298DA4}"/>
                  </a:ext>
                </a:extLst>
              </p:cNvPr>
              <p:cNvSpPr/>
              <p:nvPr/>
            </p:nvSpPr>
            <p:spPr>
              <a:xfrm>
                <a:off x="1115616" y="2602131"/>
                <a:ext cx="4596323" cy="8524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−2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4230A7FB-3D9E-4EF2-8501-870378298DA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2602131"/>
                <a:ext cx="4596323" cy="85241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52D01F15-DAC4-43D1-9839-80DA3E281CB7}"/>
                  </a:ext>
                </a:extLst>
              </p:cNvPr>
              <p:cNvSpPr/>
              <p:nvPr/>
            </p:nvSpPr>
            <p:spPr>
              <a:xfrm>
                <a:off x="1115616" y="3585003"/>
                <a:ext cx="4933658" cy="7945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∑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52D01F15-DAC4-43D1-9839-80DA3E281CB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3585003"/>
                <a:ext cx="4933658" cy="794576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B1235B66-71E6-41D0-A39A-C1BB875AA4B0}"/>
              </a:ext>
            </a:extLst>
          </p:cNvPr>
          <p:cNvSpPr/>
          <p:nvPr/>
        </p:nvSpPr>
        <p:spPr>
          <a:xfrm>
            <a:off x="612000" y="2052000"/>
            <a:ext cx="33289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Возьмём производную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1280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AACB50A1-96EC-524E-BE17-AAACA4DF624E}"/>
                  </a:ext>
                </a:extLst>
              </p:cNvPr>
              <p:cNvSpPr/>
              <p:nvPr/>
            </p:nvSpPr>
            <p:spPr>
              <a:xfrm>
                <a:off x="1168975" y="4752892"/>
                <a:ext cx="2957348" cy="127143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∑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acc>
                            </m:e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</m:acc>
                                    </m:e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den>
                              </m:f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∑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̅"/>
                                          <m:ctrlPr>
                                            <a:rPr lang="en-US" sz="240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AACB50A1-96EC-524E-BE17-AAACA4DF62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8975" y="4752892"/>
                <a:ext cx="2957348" cy="127143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84660091-FC8D-DF45-9E01-37DFDA441D32}"/>
                  </a:ext>
                </a:extLst>
              </p:cNvPr>
              <p:cNvSpPr/>
              <p:nvPr/>
            </p:nvSpPr>
            <p:spPr>
              <a:xfrm>
                <a:off x="5097665" y="4752892"/>
                <a:ext cx="133427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𝑀𝐿</m:t>
                          </m:r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84660091-FC8D-DF45-9E01-37DFDA441D3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97665" y="4752892"/>
                <a:ext cx="1334276" cy="461665"/>
              </a:xfrm>
              <a:prstGeom prst="rect">
                <a:avLst/>
              </a:prstGeom>
              <a:blipFill>
                <a:blip r:embed="rId5"/>
                <a:stretch>
                  <a:fillRect t="-2667" r="-24658" b="-10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E0ECAFE9-BC63-6942-B394-9A780B7DAEC7}"/>
              </a:ext>
            </a:extLst>
          </p:cNvPr>
          <p:cNvSpPr/>
          <p:nvPr/>
        </p:nvSpPr>
        <p:spPr>
          <a:xfrm>
            <a:off x="4344546" y="4604660"/>
            <a:ext cx="2819742" cy="1567901"/>
          </a:xfrm>
          <a:prstGeom prst="rect">
            <a:avLst/>
          </a:prstGeom>
          <a:noFill/>
          <a:ln w="41275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416F2F"/>
              </a:solidFill>
            </a:endParaRPr>
          </a:p>
        </p:txBody>
      </p:sp>
      <p:sp>
        <p:nvSpPr>
          <p:cNvPr id="14" name="Прямоугольник 1">
            <a:extLst>
              <a:ext uri="{FF2B5EF4-FFF2-40B4-BE49-F238E27FC236}">
                <a16:creationId xmlns:a16="http://schemas.microsoft.com/office/drawing/2014/main" id="{A19F8996-6C82-8A45-97B0-F69794C3C31C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B3424E03-13DF-4716-829F-8817755E5A69}"/>
                  </a:ext>
                </a:extLst>
              </p:cNvPr>
              <p:cNvSpPr/>
              <p:nvPr/>
            </p:nvSpPr>
            <p:spPr>
              <a:xfrm>
                <a:off x="1043608" y="1196752"/>
                <a:ext cx="7555595" cy="8231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</m:func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lim>
                      </m:limLow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B3424E03-13DF-4716-829F-8817755E5A6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196752"/>
                <a:ext cx="7555595" cy="82317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96B623FF-8BEA-437F-A05F-C2150BEABDB4}"/>
              </a:ext>
            </a:extLst>
          </p:cNvPr>
          <p:cNvSpPr/>
          <p:nvPr/>
        </p:nvSpPr>
        <p:spPr>
          <a:xfrm>
            <a:off x="612000" y="692696"/>
            <a:ext cx="29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Прологарифмируем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0EACE396-B6F0-4F13-B719-7757C54D5016}"/>
                  </a:ext>
                </a:extLst>
              </p:cNvPr>
              <p:cNvSpPr/>
              <p:nvPr/>
            </p:nvSpPr>
            <p:spPr>
              <a:xfrm>
                <a:off x="1115616" y="2602131"/>
                <a:ext cx="4596323" cy="8524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−2</m:t>
                      </m:r>
                      <m:r>
                        <a:rPr lang="ru-RU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0EACE396-B6F0-4F13-B719-7757C54D501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2602131"/>
                <a:ext cx="4596323" cy="85241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0CF7858A-1459-4156-880B-176962644064}"/>
                  </a:ext>
                </a:extLst>
              </p:cNvPr>
              <p:cNvSpPr/>
              <p:nvPr/>
            </p:nvSpPr>
            <p:spPr>
              <a:xfrm>
                <a:off x="1115616" y="3585003"/>
                <a:ext cx="4933658" cy="7945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∑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0CF7858A-1459-4156-880B-17696264406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3585003"/>
                <a:ext cx="4933658" cy="794576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2129C828-9C27-1F46-9124-35AF56A0A580}"/>
              </a:ext>
            </a:extLst>
          </p:cNvPr>
          <p:cNvSpPr/>
          <p:nvPr/>
        </p:nvSpPr>
        <p:spPr>
          <a:xfrm>
            <a:off x="612000" y="2052000"/>
            <a:ext cx="33289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Возьмём производную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4E9EA204-67A9-4CB9-A0CB-3B2F06AC2CC8}"/>
                  </a:ext>
                </a:extLst>
              </p:cNvPr>
              <p:cNvSpPr/>
              <p:nvPr/>
            </p:nvSpPr>
            <p:spPr>
              <a:xfrm>
                <a:off x="4365317" y="5157192"/>
                <a:ext cx="2798971" cy="7862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𝑀𝐿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4E9EA204-67A9-4CB9-A0CB-3B2F06AC2C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5317" y="5157192"/>
                <a:ext cx="2798971" cy="78624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50549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95537" y="116632"/>
            <a:ext cx="8640959" cy="626469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Ins="0" bIns="0" anchor="ctr">
            <a:noAutofit/>
          </a:bodyPr>
          <a:lstStyle>
            <a:defPPr>
              <a:defRPr lang="ru-RU"/>
            </a:defPPr>
            <a:lvl1pPr>
              <a:defRPr sz="3200" b="1">
                <a:solidFill>
                  <a:srgbClr val="28516A"/>
                </a:solidFill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yriad Pro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yriad Pro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yriad Pro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9pPr>
          </a:lstStyle>
          <a:p>
            <a:pPr algn="ctr"/>
            <a:r>
              <a:rPr lang="ru-RU" altLang="ru-RU" dirty="0"/>
              <a:t>Информация Фишера</a:t>
            </a:r>
          </a:p>
        </p:txBody>
      </p:sp>
    </p:spTree>
    <p:extLst>
      <p:ext uri="{BB962C8B-B14F-4D97-AF65-F5344CB8AC3E}">
        <p14:creationId xmlns:p14="http://schemas.microsoft.com/office/powerpoint/2010/main" val="1999692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Точка максимума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C9BBBE-AC92-754D-8FA8-E9F52A9283C6}"/>
              </a:ext>
            </a:extLst>
          </p:cNvPr>
          <p:cNvSpPr txBox="1"/>
          <p:nvPr/>
        </p:nvSpPr>
        <p:spPr>
          <a:xfrm>
            <a:off x="611560" y="692696"/>
            <a:ext cx="8136904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Одним из важнейших аспектов функции правдоподобия является её </a:t>
            </a: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поведение вблизи точки максимума</a:t>
            </a:r>
            <a:endParaRPr lang="en-US" sz="2400" b="1" dirty="0">
              <a:solidFill>
                <a:srgbClr val="28516A"/>
              </a:solidFill>
              <a:latin typeface="Myriad Pro" panose="020B0503030403020204" pitchFamily="34" charset="0"/>
            </a:endParaRP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Если вблизи максимума функция достаточно плоская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то имеющиеся наблюдения </a:t>
            </a: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мало говорят о значениях параметров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Те же самые данные можно наблюдать с близкими вероятностями при разных значениях параметров </a:t>
            </a:r>
            <a:endParaRPr lang="ru-RU" sz="2400" b="1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Если функция имеет ярко выраженный пик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данные имеют больше информации о параметрах</a:t>
            </a:r>
          </a:p>
        </p:txBody>
      </p:sp>
    </p:spTree>
    <p:extLst>
      <p:ext uri="{BB962C8B-B14F-4D97-AF65-F5344CB8AC3E}">
        <p14:creationId xmlns:p14="http://schemas.microsoft.com/office/powerpoint/2010/main" val="2130825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F8FE0EC8-26B1-DC4A-B831-A4F5E87C46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445" y="2658992"/>
            <a:ext cx="4980229" cy="369845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1">
                <a:extLst>
                  <a:ext uri="{FF2B5EF4-FFF2-40B4-BE49-F238E27FC236}">
                    <a16:creationId xmlns:a16="http://schemas.microsoft.com/office/drawing/2014/main" id="{33CF9DB3-F509-A74B-829A-1335F28C95DA}"/>
                  </a:ext>
                </a:extLst>
              </p:cNvPr>
              <p:cNvSpPr/>
              <p:nvPr/>
            </p:nvSpPr>
            <p:spPr>
              <a:xfrm>
                <a:off x="0" y="0"/>
                <a:ext cx="9144000" cy="584775"/>
              </a:xfrm>
              <a:prstGeom prst="rect">
                <a:avLst/>
              </a:prstGeom>
            </p:spPr>
            <p:txBody>
              <a:bodyPr wrap="square" rIns="0" bIns="0">
                <a:noAutofit/>
              </a:bodyPr>
              <a:lstStyle/>
              <a:p>
                <a:r>
                  <a:rPr lang="ru-RU" sz="3200" b="1">
                    <a:solidFill>
                      <a:srgbClr val="28516A"/>
                    </a:solidFill>
                  </a:rPr>
                  <a:t>Пример</a:t>
                </a:r>
                <a:r>
                  <a:rPr lang="en-US" sz="3200" b="1" dirty="0">
                    <a:solidFill>
                      <a:srgbClr val="28516A"/>
                    </a:solidFill>
                  </a:rPr>
                  <a:t>: </a:t>
                </a:r>
                <a:r>
                  <a:rPr lang="ru-RU" sz="3200" b="1" dirty="0">
                    <a:solidFill>
                      <a:srgbClr val="28516A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𝑵</m:t>
                    </m:r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𝝁</m:t>
                    </m:r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ru-RU" sz="3200" b="1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1">
                <a:extLst>
                  <a:ext uri="{FF2B5EF4-FFF2-40B4-BE49-F238E27FC236}">
                    <a16:creationId xmlns:a16="http://schemas.microsoft.com/office/drawing/2014/main" id="{33CF9DB3-F509-A74B-829A-1335F28C95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9144000" cy="584775"/>
              </a:xfrm>
              <a:prstGeom prst="rect">
                <a:avLst/>
              </a:prstGeom>
              <a:blipFill>
                <a:blip r:embed="rId5"/>
                <a:stretch>
                  <a:fillRect l="-1667" t="-13542" b="-33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13B8C7A9-B2E8-3347-8461-48893F459EAF}"/>
              </a:ext>
            </a:extLst>
          </p:cNvPr>
          <p:cNvSpPr txBox="1"/>
          <p:nvPr/>
        </p:nvSpPr>
        <p:spPr>
          <a:xfrm>
            <a:off x="611560" y="692696"/>
            <a:ext cx="7848872" cy="1800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Для красной ситуации у нас мало информации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функция плоская </a:t>
            </a:r>
            <a:endParaRPr lang="ru-RU" sz="2400" b="1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Для синей ситуации у нас более яркий пик и более чёткая оценка</a:t>
            </a:r>
          </a:p>
        </p:txBody>
      </p:sp>
    </p:spTree>
    <p:extLst>
      <p:ext uri="{BB962C8B-B14F-4D97-AF65-F5344CB8AC3E}">
        <p14:creationId xmlns:p14="http://schemas.microsoft.com/office/powerpoint/2010/main" val="1655104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Накопление информации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8F61CB78-7901-44C1-BC02-3FEAF051D8DE}"/>
                  </a:ext>
                </a:extLst>
              </p:cNvPr>
              <p:cNvSpPr/>
              <p:nvPr/>
            </p:nvSpPr>
            <p:spPr>
              <a:xfrm>
                <a:off x="539552" y="1320330"/>
                <a:ext cx="4870372" cy="1100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557A1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ln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∣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8F61CB78-7901-44C1-BC02-3FEAF051D8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1320330"/>
                <a:ext cx="4870372" cy="110055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48E5E3DD-D875-4580-9184-5D47D4FE3F06}"/>
              </a:ext>
            </a:extLst>
          </p:cNvPr>
          <p:cNvSpPr/>
          <p:nvPr/>
        </p:nvSpPr>
        <p:spPr>
          <a:xfrm>
            <a:off x="612000" y="692696"/>
            <a:ext cx="37994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Логарифм правдоподобия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2804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Накопление информации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8E2E5262-A2DC-414E-9C6E-3E97EE30B3D9}"/>
                  </a:ext>
                </a:extLst>
              </p:cNvPr>
              <p:cNvSpPr/>
              <p:nvPr/>
            </p:nvSpPr>
            <p:spPr>
              <a:xfrm>
                <a:off x="539552" y="1320330"/>
                <a:ext cx="4870372" cy="1100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557A1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ln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400" b="0" i="1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∣</m:t>
                                  </m:r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8E2E5262-A2DC-414E-9C6E-3E97EE30B3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1320330"/>
                <a:ext cx="4870372" cy="110055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D8B0036-C39D-436B-9869-A5C220F3A098}"/>
              </a:ext>
            </a:extLst>
          </p:cNvPr>
          <p:cNvSpPr/>
          <p:nvPr/>
        </p:nvSpPr>
        <p:spPr>
          <a:xfrm>
            <a:off x="612000" y="692696"/>
            <a:ext cx="37994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Логарифм правдоподобия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9D5D4A90-2B80-492E-86DF-7969D3809971}"/>
              </a:ext>
            </a:extLst>
          </p:cNvPr>
          <p:cNvSpPr/>
          <p:nvPr/>
        </p:nvSpPr>
        <p:spPr>
          <a:xfrm>
            <a:off x="612000" y="2520000"/>
            <a:ext cx="808481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C0504D"/>
                </a:solidFill>
                <a:latin typeface="Myriad Pro" panose="020B0503030403020204" pitchFamily="34" charset="0"/>
              </a:rPr>
              <a:t>Одно слагаемое можно проинтерпретировать</a:t>
            </a:r>
            <a:r>
              <a:rPr lang="en-US" sz="2400" dirty="0">
                <a:solidFill>
                  <a:srgbClr val="C0504D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C0504D"/>
                </a:solidFill>
                <a:latin typeface="Myriad Pro" panose="020B0503030403020204" pitchFamily="34" charset="0"/>
              </a:rPr>
              <a:t>как логарифм правдоподобия</a:t>
            </a:r>
            <a:r>
              <a:rPr lang="en-US" sz="2400" dirty="0">
                <a:solidFill>
                  <a:srgbClr val="C0504D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C0504D"/>
                </a:solidFill>
                <a:latin typeface="Myriad Pro" panose="020B0503030403020204" pitchFamily="34" charset="0"/>
              </a:rPr>
              <a:t>вычисленный на основе одного наблюдения</a:t>
            </a:r>
          </a:p>
        </p:txBody>
      </p:sp>
    </p:spTree>
    <p:extLst>
      <p:ext uri="{BB962C8B-B14F-4D97-AF65-F5344CB8AC3E}">
        <p14:creationId xmlns:p14="http://schemas.microsoft.com/office/powerpoint/2010/main" val="3751593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Накопление информации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E52931D6-5324-B744-8E35-0E1564A5354F}"/>
                  </a:ext>
                </a:extLst>
              </p:cNvPr>
              <p:cNvSpPr/>
              <p:nvPr/>
            </p:nvSpPr>
            <p:spPr>
              <a:xfrm>
                <a:off x="539552" y="1320330"/>
                <a:ext cx="4870372" cy="1100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2557A1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ln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d>
                        <m:dPr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∣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E52931D6-5324-B744-8E35-0E1564A535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1320330"/>
                <a:ext cx="4870372" cy="110055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F462DC32-1120-604A-B9F1-D975FECA8720}"/>
              </a:ext>
            </a:extLst>
          </p:cNvPr>
          <p:cNvSpPr/>
          <p:nvPr/>
        </p:nvSpPr>
        <p:spPr>
          <a:xfrm>
            <a:off x="612000" y="692696"/>
            <a:ext cx="37994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Логарифм правдоподобия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99A3D66-656C-074F-9199-D00BADF8D435}"/>
              </a:ext>
            </a:extLst>
          </p:cNvPr>
          <p:cNvSpPr/>
          <p:nvPr/>
        </p:nvSpPr>
        <p:spPr>
          <a:xfrm>
            <a:off x="612000" y="2520000"/>
            <a:ext cx="8084814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Одно слагаемое можно проинтерпретировать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как логарифм правдоподобия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вычисленный на основе одного наблюдения</a:t>
            </a: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</a:rPr>
              <a:t>Дополнительные слагаемые дают информацию о том</a:t>
            </a:r>
            <a:r>
              <a:rPr lang="en-US" sz="2400" dirty="0">
                <a:solidFill>
                  <a:srgbClr val="373737"/>
                </a:solidFill>
              </a:rPr>
              <a:t>,</a:t>
            </a:r>
            <a:r>
              <a:rPr lang="ru-RU" sz="2400" dirty="0">
                <a:solidFill>
                  <a:srgbClr val="373737"/>
                </a:solidFill>
              </a:rPr>
              <a:t> как ведёт себя правдоподобие для новых наблюдений</a:t>
            </a:r>
          </a:p>
        </p:txBody>
      </p:sp>
    </p:spTree>
    <p:extLst>
      <p:ext uri="{BB962C8B-B14F-4D97-AF65-F5344CB8AC3E}">
        <p14:creationId xmlns:p14="http://schemas.microsoft.com/office/powerpoint/2010/main" val="944381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F40005A4-C019-1D42-9845-95B84F144B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450" y="603437"/>
            <a:ext cx="4737100" cy="35179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1">
                <a:extLst>
                  <a:ext uri="{FF2B5EF4-FFF2-40B4-BE49-F238E27FC236}">
                    <a16:creationId xmlns:a16="http://schemas.microsoft.com/office/drawing/2014/main" id="{33CF9DB3-F509-A74B-829A-1335F28C95DA}"/>
                  </a:ext>
                </a:extLst>
              </p:cNvPr>
              <p:cNvSpPr/>
              <p:nvPr/>
            </p:nvSpPr>
            <p:spPr>
              <a:xfrm>
                <a:off x="0" y="0"/>
                <a:ext cx="9144000" cy="584775"/>
              </a:xfrm>
              <a:prstGeom prst="rect">
                <a:avLst/>
              </a:prstGeom>
            </p:spPr>
            <p:txBody>
              <a:bodyPr wrap="square" rIns="0" bIns="0">
                <a:noAutofit/>
              </a:bodyPr>
              <a:lstStyle/>
              <a:p>
                <a:r>
                  <a:rPr lang="ru-RU" sz="3200" b="1" dirty="0">
                    <a:solidFill>
                      <a:srgbClr val="28516A"/>
                    </a:solidFill>
                  </a:rPr>
                  <a:t>Пример</a:t>
                </a:r>
                <a:r>
                  <a:rPr lang="en-US" sz="3200" b="1" dirty="0">
                    <a:solidFill>
                      <a:srgbClr val="28516A"/>
                    </a:solidFill>
                  </a:rPr>
                  <a:t>: </a:t>
                </a:r>
                <a:r>
                  <a:rPr lang="ru-RU" sz="3200" b="1" dirty="0">
                    <a:solidFill>
                      <a:srgbClr val="28516A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𝑵</m:t>
                    </m:r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𝝁</m:t>
                    </m:r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ru-RU" sz="3200" b="1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1">
                <a:extLst>
                  <a:ext uri="{FF2B5EF4-FFF2-40B4-BE49-F238E27FC236}">
                    <a16:creationId xmlns:a16="http://schemas.microsoft.com/office/drawing/2014/main" id="{33CF9DB3-F509-A74B-829A-1335F28C95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9144000" cy="584775"/>
              </a:xfrm>
              <a:prstGeom prst="rect">
                <a:avLst/>
              </a:prstGeom>
              <a:blipFill>
                <a:blip r:embed="rId5"/>
                <a:stretch>
                  <a:fillRect l="-1667" t="-13542" b="-33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38D9A1DC-AA6E-1440-AD31-68DC2285C8A8}"/>
              </a:ext>
            </a:extLst>
          </p:cNvPr>
          <p:cNvSpPr txBox="1"/>
          <p:nvPr/>
        </p:nvSpPr>
        <p:spPr>
          <a:xfrm>
            <a:off x="612000" y="4140000"/>
            <a:ext cx="80258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Логарифмическая функция правдоподобия </a:t>
            </a: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для всей выборки</a:t>
            </a: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складывается как</a:t>
            </a:r>
            <a:r>
              <a:rPr lang="ru-RU" sz="2400" dirty="0">
                <a:solidFill>
                  <a:srgbClr val="5E5E5E"/>
                </a:solidFill>
                <a:latin typeface="Myriad Pro" panose="020B0503030403020204" pitchFamily="34" charset="0"/>
              </a:rPr>
              <a:t> </a:t>
            </a: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сумма</a:t>
            </a:r>
            <a:r>
              <a:rPr lang="ru-RU" sz="2400" dirty="0">
                <a:solidFill>
                  <a:srgbClr val="5E5E5E"/>
                </a:solidFill>
                <a:latin typeface="Myriad Pro" panose="020B0503030403020204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логарифмических правдоподобий</a:t>
            </a:r>
            <a:r>
              <a:rPr lang="ru-RU" sz="2400" dirty="0">
                <a:solidFill>
                  <a:srgbClr val="5E5E5E"/>
                </a:solidFill>
                <a:latin typeface="Myriad Pro" panose="020B0503030403020204" pitchFamily="34" charset="0"/>
              </a:rPr>
              <a:t> </a:t>
            </a: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отдельных наблюдений</a:t>
            </a:r>
          </a:p>
        </p:txBody>
      </p:sp>
    </p:spTree>
    <p:extLst>
      <p:ext uri="{BB962C8B-B14F-4D97-AF65-F5344CB8AC3E}">
        <p14:creationId xmlns:p14="http://schemas.microsoft.com/office/powerpoint/2010/main" val="2576568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Задача о фонтане</a:t>
            </a:r>
          </a:p>
        </p:txBody>
      </p:sp>
      <p:sp>
        <p:nvSpPr>
          <p:cNvPr id="14" name="Прямоугольник 1">
            <a:extLst>
              <a:ext uri="{FF2B5EF4-FFF2-40B4-BE49-F238E27FC236}">
                <a16:creationId xmlns:a16="http://schemas.microsoft.com/office/drawing/2014/main" id="{8C579191-B7AC-4D3C-AF05-630ABC432F48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Задача о фонтане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4FF4D3-93D1-473A-9388-341C79B6ABAE}"/>
              </a:ext>
            </a:extLst>
          </p:cNvPr>
          <p:cNvSpPr txBox="1"/>
          <p:nvPr/>
        </p:nvSpPr>
        <p:spPr>
          <a:xfrm>
            <a:off x="611560" y="3107283"/>
            <a:ext cx="33458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Фонтан работает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раз в год</a:t>
            </a:r>
          </a:p>
        </p:txBody>
      </p:sp>
      <p:sp>
        <p:nvSpPr>
          <p:cNvPr id="17" name="Как оценить:…">
            <a:extLst>
              <a:ext uri="{FF2B5EF4-FFF2-40B4-BE49-F238E27FC236}">
                <a16:creationId xmlns:a16="http://schemas.microsoft.com/office/drawing/2014/main" id="{36748F18-C321-4046-8302-E6D084D10281}"/>
              </a:ext>
            </a:extLst>
          </p:cNvPr>
          <p:cNvSpPr txBox="1"/>
          <p:nvPr/>
        </p:nvSpPr>
        <p:spPr>
          <a:xfrm>
            <a:off x="611560" y="2572599"/>
            <a:ext cx="1619752" cy="3413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>
            <a:spAutoFit/>
          </a:bodyPr>
          <a:lstStyle/>
          <a:p>
            <a:pPr algn="ct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lang="ru-RU" sz="2400" dirty="0">
                <a:solidFill>
                  <a:srgbClr val="28516A"/>
                </a:solidFill>
              </a:rPr>
              <a:t>Гипотезы</a:t>
            </a:r>
            <a:r>
              <a:rPr lang="en-US" sz="2400" dirty="0">
                <a:solidFill>
                  <a:srgbClr val="28516A"/>
                </a:solidFill>
              </a:rPr>
              <a:t>:</a:t>
            </a:r>
            <a:endParaRPr sz="2400" dirty="0">
              <a:solidFill>
                <a:srgbClr val="28516A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90739F-7EF3-4D4C-84DD-5F2F0EB7DC2C}"/>
              </a:ext>
            </a:extLst>
          </p:cNvPr>
          <p:cNvSpPr txBox="1"/>
          <p:nvPr/>
        </p:nvSpPr>
        <p:spPr>
          <a:xfrm>
            <a:off x="611560" y="692696"/>
            <a:ext cx="8532440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Юра приехал в южный город и увидел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что там есть фонтан и он работает</a:t>
            </a: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А как часто он работает?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D87BC32C-0C98-42E5-91A0-C7877C0B58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20180"/>
            <a:ext cx="1028700" cy="1028700"/>
          </a:xfrm>
          <a:prstGeom prst="rect">
            <a:avLst/>
          </a:prstGeom>
        </p:spPr>
      </p:pic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16DAAAFA-B7DA-437D-962D-A2376C9339F3}"/>
              </a:ext>
            </a:extLst>
          </p:cNvPr>
          <p:cNvSpPr/>
          <p:nvPr/>
        </p:nvSpPr>
        <p:spPr>
          <a:xfrm>
            <a:off x="611560" y="6191726"/>
            <a:ext cx="1718099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r>
              <a:rPr lang="en" sz="1100" dirty="0" err="1">
                <a:solidFill>
                  <a:schemeClr val="bg1">
                    <a:lumMod val="75000"/>
                  </a:schemeClr>
                </a:solidFill>
              </a:rPr>
              <a:t>vk.com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AEBD9CA0-63A0-4814-8C0A-EEA44E9A3C4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1427461"/>
            <a:ext cx="2602104" cy="2492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365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1">
                <a:extLst>
                  <a:ext uri="{FF2B5EF4-FFF2-40B4-BE49-F238E27FC236}">
                    <a16:creationId xmlns:a16="http://schemas.microsoft.com/office/drawing/2014/main" id="{33CF9DB3-F509-A74B-829A-1335F28C95DA}"/>
                  </a:ext>
                </a:extLst>
              </p:cNvPr>
              <p:cNvSpPr/>
              <p:nvPr/>
            </p:nvSpPr>
            <p:spPr>
              <a:xfrm>
                <a:off x="0" y="0"/>
                <a:ext cx="9144000" cy="584775"/>
              </a:xfrm>
              <a:prstGeom prst="rect">
                <a:avLst/>
              </a:prstGeom>
            </p:spPr>
            <p:txBody>
              <a:bodyPr wrap="square" rIns="0" bIns="0">
                <a:noAutofit/>
              </a:bodyPr>
              <a:lstStyle/>
              <a:p>
                <a:r>
                  <a:rPr lang="ru-RU" sz="3200" b="1" dirty="0">
                    <a:solidFill>
                      <a:srgbClr val="28516A"/>
                    </a:solidFill>
                  </a:rPr>
                  <a:t>Пример</a:t>
                </a:r>
                <a:r>
                  <a:rPr lang="en-US" sz="3200" b="1" dirty="0">
                    <a:solidFill>
                      <a:srgbClr val="28516A"/>
                    </a:solidFill>
                  </a:rPr>
                  <a:t>: </a:t>
                </a:r>
                <a:r>
                  <a:rPr lang="ru-RU" sz="3200" b="1" dirty="0">
                    <a:solidFill>
                      <a:srgbClr val="28516A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𝑵</m:t>
                    </m:r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𝝁</m:t>
                    </m:r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ru-RU" sz="3200" b="1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1">
                <a:extLst>
                  <a:ext uri="{FF2B5EF4-FFF2-40B4-BE49-F238E27FC236}">
                    <a16:creationId xmlns:a16="http://schemas.microsoft.com/office/drawing/2014/main" id="{33CF9DB3-F509-A74B-829A-1335F28C95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9144000" cy="584775"/>
              </a:xfrm>
              <a:prstGeom prst="rect">
                <a:avLst/>
              </a:prstGeom>
              <a:blipFill>
                <a:blip r:embed="rId4"/>
                <a:stretch>
                  <a:fillRect l="-1667" t="-13542" b="-33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38D9A1DC-AA6E-1440-AD31-68DC2285C8A8}"/>
              </a:ext>
            </a:extLst>
          </p:cNvPr>
          <p:cNvSpPr txBox="1"/>
          <p:nvPr/>
        </p:nvSpPr>
        <p:spPr>
          <a:xfrm>
            <a:off x="612000" y="4140000"/>
            <a:ext cx="80258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Она имеет </a:t>
            </a: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более выраженный максимум</a:t>
            </a:r>
            <a:r>
              <a:rPr lang="en-US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чем больше выборка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тем ярче выражен максимум</a:t>
            </a:r>
          </a:p>
        </p:txBody>
      </p:sp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0CF80F3D-90E6-CC4E-ABE7-C9CB566E46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450" y="603437"/>
            <a:ext cx="4737100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437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1">
                <a:extLst>
                  <a:ext uri="{FF2B5EF4-FFF2-40B4-BE49-F238E27FC236}">
                    <a16:creationId xmlns:a16="http://schemas.microsoft.com/office/drawing/2014/main" id="{33CF9DB3-F509-A74B-829A-1335F28C95DA}"/>
                  </a:ext>
                </a:extLst>
              </p:cNvPr>
              <p:cNvSpPr/>
              <p:nvPr/>
            </p:nvSpPr>
            <p:spPr>
              <a:xfrm>
                <a:off x="0" y="0"/>
                <a:ext cx="9144000" cy="584775"/>
              </a:xfrm>
              <a:prstGeom prst="rect">
                <a:avLst/>
              </a:prstGeom>
            </p:spPr>
            <p:txBody>
              <a:bodyPr wrap="square" rIns="0" bIns="0">
                <a:noAutofit/>
              </a:bodyPr>
              <a:lstStyle/>
              <a:p>
                <a:r>
                  <a:rPr lang="ru-RU" sz="3200" b="1" dirty="0">
                    <a:solidFill>
                      <a:srgbClr val="28516A"/>
                    </a:solidFill>
                  </a:rPr>
                  <a:t>Пример</a:t>
                </a:r>
                <a:r>
                  <a:rPr lang="en-US" sz="3200" b="1" dirty="0">
                    <a:solidFill>
                      <a:srgbClr val="28516A"/>
                    </a:solidFill>
                  </a:rPr>
                  <a:t>: </a:t>
                </a:r>
                <a:r>
                  <a:rPr lang="ru-RU" sz="3200" b="1" dirty="0">
                    <a:solidFill>
                      <a:srgbClr val="28516A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𝑵</m:t>
                    </m:r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𝝁</m:t>
                    </m:r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en-US" sz="3200" b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ru-RU" sz="3200" b="1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1">
                <a:extLst>
                  <a:ext uri="{FF2B5EF4-FFF2-40B4-BE49-F238E27FC236}">
                    <a16:creationId xmlns:a16="http://schemas.microsoft.com/office/drawing/2014/main" id="{33CF9DB3-F509-A74B-829A-1335F28C95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9144000" cy="584775"/>
              </a:xfrm>
              <a:prstGeom prst="rect">
                <a:avLst/>
              </a:prstGeom>
              <a:blipFill>
                <a:blip r:embed="rId4"/>
                <a:stretch>
                  <a:fillRect l="-1667" t="-13542" b="-33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38D9A1DC-AA6E-1440-AD31-68DC2285C8A8}"/>
              </a:ext>
            </a:extLst>
          </p:cNvPr>
          <p:cNvSpPr txBox="1"/>
          <p:nvPr/>
        </p:nvSpPr>
        <p:spPr>
          <a:xfrm>
            <a:off x="611560" y="4140000"/>
            <a:ext cx="74888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Каждая лиловая линия – добавление к сумме нового слагаемого</a:t>
            </a:r>
          </a:p>
          <a:p>
            <a:pPr marL="342900" indent="-342900">
              <a:spcAft>
                <a:spcPts val="12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С каждым слагаемым максимум становится более выраженным</a:t>
            </a:r>
          </a:p>
          <a:p>
            <a:pPr marL="342900" indent="-342900">
              <a:spcAft>
                <a:spcPts val="12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Каждое слагаемое добавляет нам </a:t>
            </a: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информацию</a:t>
            </a:r>
            <a:r>
              <a:rPr lang="ru-RU" sz="2400" b="1" dirty="0">
                <a:solidFill>
                  <a:srgbClr val="373737"/>
                </a:solidFill>
                <a:latin typeface="Myriad Pro" panose="020B0503030403020204" pitchFamily="34" charset="0"/>
              </a:rPr>
              <a:t> </a:t>
            </a: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E3ED9FDD-4D38-504F-970F-14781B055A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450" y="603437"/>
            <a:ext cx="4737100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77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Информация Фишера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D9A1DC-AA6E-1440-AD31-68DC2285C8A8}"/>
              </a:ext>
            </a:extLst>
          </p:cNvPr>
          <p:cNvSpPr txBox="1"/>
          <p:nvPr/>
        </p:nvSpPr>
        <p:spPr>
          <a:xfrm>
            <a:off x="612000" y="692696"/>
            <a:ext cx="8352488" cy="1800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Чем выпуклее функция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тем чётче выражен максимум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За выпуклость функции отвечает вторая производная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именно её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взятую со знаком минус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интерпретируют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как </a:t>
            </a: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наблюденную информацию </a:t>
            </a:r>
            <a:r>
              <a:rPr lang="en-US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(observed information)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F6CB99E4-3943-458B-AAA7-93B2A5452381}"/>
                  </a:ext>
                </a:extLst>
              </p:cNvPr>
              <p:cNvSpPr/>
              <p:nvPr/>
            </p:nvSpPr>
            <p:spPr>
              <a:xfrm>
                <a:off x="3347864" y="2852936"/>
                <a:ext cx="2308261" cy="74110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F6CB99E4-3943-458B-AAA7-93B2A545238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47864" y="2852936"/>
                <a:ext cx="2308261" cy="741100"/>
              </a:xfrm>
              <a:prstGeom prst="rect">
                <a:avLst/>
              </a:prstGeom>
              <a:blipFill>
                <a:blip r:embed="rId4"/>
                <a:stretch>
                  <a:fillRect l="-131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41572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Информация Фишера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D9A1DC-AA6E-1440-AD31-68DC2285C8A8}"/>
              </a:ext>
            </a:extLst>
          </p:cNvPr>
          <p:cNvSpPr txBox="1"/>
          <p:nvPr/>
        </p:nvSpPr>
        <p:spPr>
          <a:xfrm>
            <a:off x="612000" y="692696"/>
            <a:ext cx="80258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342900" indent="-342900">
              <a:buClr>
                <a:srgbClr val="28516A"/>
              </a:buClr>
              <a:buFont typeface="Arial" panose="020B0604020202020204" pitchFamily="34" charset="0"/>
              <a:buChar char="•"/>
              <a:defRPr sz="2400">
                <a:solidFill>
                  <a:srgbClr val="373737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/>
              <a:t>Если параметр векторный</a:t>
            </a:r>
            <a:r>
              <a:rPr lang="en-US" dirty="0"/>
              <a:t>, </a:t>
            </a:r>
            <a:r>
              <a:rPr lang="ru-RU" dirty="0"/>
              <a:t>то наблюденная информация описывается матрицей из вторых производных (матрица Гессе)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09922EC3-FA3A-4ED4-89CB-050C65EDB999}"/>
                  </a:ext>
                </a:extLst>
              </p:cNvPr>
              <p:cNvSpPr/>
              <p:nvPr/>
            </p:nvSpPr>
            <p:spPr>
              <a:xfrm>
                <a:off x="2793052" y="2149996"/>
                <a:ext cx="3617529" cy="84536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func>
                                <m:func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</m:func>
                            </m:num>
                            <m:den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09922EC3-FA3A-4ED4-89CB-050C65EDB99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3052" y="2149996"/>
                <a:ext cx="3617529" cy="845360"/>
              </a:xfrm>
              <a:prstGeom prst="rect">
                <a:avLst/>
              </a:prstGeom>
              <a:blipFill>
                <a:blip r:embed="rId4"/>
                <a:stretch>
                  <a:fillRect l="-84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31794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Информация Фишера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81A45F-24B4-4CFF-9F50-04E6A968C6E6}"/>
              </a:ext>
            </a:extLst>
          </p:cNvPr>
          <p:cNvSpPr txBox="1"/>
          <p:nvPr/>
        </p:nvSpPr>
        <p:spPr>
          <a:xfrm>
            <a:off x="612000" y="692696"/>
            <a:ext cx="82084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Математическое ожидание этой матрицы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(по распределению наблюдений) называется</a:t>
            </a:r>
            <a:r>
              <a:rPr lang="ru-RU" sz="2400" dirty="0">
                <a:solidFill>
                  <a:srgbClr val="5E5E5E"/>
                </a:solidFill>
                <a:latin typeface="Myriad Pro" panose="020B0503030403020204" pitchFamily="34" charset="0"/>
              </a:rPr>
              <a:t> </a:t>
            </a: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информационной матрицей Фишера</a:t>
            </a: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262DB8AB-1F22-4D4C-BEC1-5C9A6AA2A2C9}"/>
                  </a:ext>
                </a:extLst>
              </p:cNvPr>
              <p:cNvSpPr/>
              <p:nvPr/>
            </p:nvSpPr>
            <p:spPr>
              <a:xfrm>
                <a:off x="1043608" y="2151592"/>
                <a:ext cx="6606480" cy="84536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𝐽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func>
                                <m:func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</m:func>
                            </m:num>
                            <m:den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)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262DB8AB-1F22-4D4C-BEC1-5C9A6AA2A2C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2151592"/>
                <a:ext cx="6606480" cy="845360"/>
              </a:xfrm>
              <a:prstGeom prst="rect">
                <a:avLst/>
              </a:prstGeom>
              <a:blipFill>
                <a:blip r:embed="rId4"/>
                <a:stretch>
                  <a:fillRect l="-4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20019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Информация Фишера</a:t>
            </a:r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487D0498-E511-4E8A-A609-5DDD4BFE7276}"/>
              </a:ext>
            </a:extLst>
          </p:cNvPr>
          <p:cNvSpPr/>
          <p:nvPr/>
        </p:nvSpPr>
        <p:spPr>
          <a:xfrm>
            <a:off x="1296000" y="3420000"/>
            <a:ext cx="6789668" cy="1166332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ABB3FF08-63CA-4E5A-91DE-0E0938566AC7}"/>
              </a:ext>
            </a:extLst>
          </p:cNvPr>
          <p:cNvGrpSpPr/>
          <p:nvPr/>
        </p:nvGrpSpPr>
        <p:grpSpPr>
          <a:xfrm>
            <a:off x="1475556" y="3573016"/>
            <a:ext cx="7221816" cy="830997"/>
            <a:chOff x="2239610" y="3744987"/>
            <a:chExt cx="7221816" cy="830997"/>
          </a:xfrm>
        </p:grpSpPr>
        <p:sp>
          <p:nvSpPr>
            <p:cNvPr id="12" name="Shape">
              <a:extLst>
                <a:ext uri="{FF2B5EF4-FFF2-40B4-BE49-F238E27FC236}">
                  <a16:creationId xmlns:a16="http://schemas.microsoft.com/office/drawing/2014/main" id="{320155BA-B7C0-4966-9BA6-A20A5FF2D641}"/>
                </a:ext>
              </a:extLst>
            </p:cNvPr>
            <p:cNvSpPr/>
            <p:nvPr/>
          </p:nvSpPr>
          <p:spPr>
            <a:xfrm>
              <a:off x="2239610" y="3816995"/>
              <a:ext cx="288132" cy="290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8" y="0"/>
                  </a:moveTo>
                  <a:cubicBezTo>
                    <a:pt x="7320" y="0"/>
                    <a:pt x="4802" y="1006"/>
                    <a:pt x="2881" y="3017"/>
                  </a:cubicBezTo>
                  <a:cubicBezTo>
                    <a:pt x="-961" y="7038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8"/>
                    <a:pt x="16797" y="3017"/>
                  </a:cubicBezTo>
                  <a:cubicBezTo>
                    <a:pt x="14876" y="1006"/>
                    <a:pt x="12356" y="0"/>
                    <a:pt x="9838" y="0"/>
                  </a:cubicBezTo>
                  <a:close/>
                  <a:moveTo>
                    <a:pt x="9687" y="3523"/>
                  </a:moveTo>
                  <a:lnTo>
                    <a:pt x="9991" y="3523"/>
                  </a:lnTo>
                  <a:cubicBezTo>
                    <a:pt x="10387" y="3523"/>
                    <a:pt x="10625" y="3523"/>
                    <a:pt x="10783" y="3592"/>
                  </a:cubicBezTo>
                  <a:cubicBezTo>
                    <a:pt x="11012" y="3679"/>
                    <a:pt x="11192" y="3868"/>
                    <a:pt x="11275" y="4107"/>
                  </a:cubicBezTo>
                  <a:cubicBezTo>
                    <a:pt x="11341" y="4273"/>
                    <a:pt x="11341" y="4521"/>
                    <a:pt x="11341" y="4936"/>
                  </a:cubicBezTo>
                  <a:lnTo>
                    <a:pt x="11341" y="11306"/>
                  </a:lnTo>
                  <a:cubicBezTo>
                    <a:pt x="11341" y="11721"/>
                    <a:pt x="11341" y="11969"/>
                    <a:pt x="11275" y="12135"/>
                  </a:cubicBezTo>
                  <a:cubicBezTo>
                    <a:pt x="11192" y="12374"/>
                    <a:pt x="11012" y="12561"/>
                    <a:pt x="10783" y="12648"/>
                  </a:cubicBezTo>
                  <a:cubicBezTo>
                    <a:pt x="10625" y="12717"/>
                    <a:pt x="10387" y="12717"/>
                    <a:pt x="9991" y="12717"/>
                  </a:cubicBezTo>
                  <a:lnTo>
                    <a:pt x="9687" y="12717"/>
                  </a:lnTo>
                  <a:cubicBezTo>
                    <a:pt x="9291" y="12717"/>
                    <a:pt x="9053" y="12717"/>
                    <a:pt x="8895" y="12648"/>
                  </a:cubicBezTo>
                  <a:cubicBezTo>
                    <a:pt x="8666" y="12561"/>
                    <a:pt x="8486" y="12374"/>
                    <a:pt x="8403" y="12135"/>
                  </a:cubicBezTo>
                  <a:cubicBezTo>
                    <a:pt x="8337" y="11969"/>
                    <a:pt x="8337" y="11721"/>
                    <a:pt x="8337" y="11306"/>
                  </a:cubicBezTo>
                  <a:lnTo>
                    <a:pt x="8337" y="4936"/>
                  </a:lnTo>
                  <a:cubicBezTo>
                    <a:pt x="8337" y="4521"/>
                    <a:pt x="8337" y="4273"/>
                    <a:pt x="8403" y="4107"/>
                  </a:cubicBezTo>
                  <a:cubicBezTo>
                    <a:pt x="8486" y="3868"/>
                    <a:pt x="8666" y="3679"/>
                    <a:pt x="8895" y="3592"/>
                  </a:cubicBezTo>
                  <a:cubicBezTo>
                    <a:pt x="9053" y="3523"/>
                    <a:pt x="9291" y="3523"/>
                    <a:pt x="9687" y="3523"/>
                  </a:cubicBezTo>
                  <a:close/>
                  <a:moveTo>
                    <a:pt x="9687" y="13919"/>
                  </a:moveTo>
                  <a:lnTo>
                    <a:pt x="9991" y="13919"/>
                  </a:lnTo>
                  <a:cubicBezTo>
                    <a:pt x="10387" y="13919"/>
                    <a:pt x="10625" y="13919"/>
                    <a:pt x="10783" y="13988"/>
                  </a:cubicBezTo>
                  <a:cubicBezTo>
                    <a:pt x="11012" y="14075"/>
                    <a:pt x="11192" y="14264"/>
                    <a:pt x="11275" y="14503"/>
                  </a:cubicBezTo>
                  <a:cubicBezTo>
                    <a:pt x="11341" y="14668"/>
                    <a:pt x="11341" y="14917"/>
                    <a:pt x="11341" y="15331"/>
                  </a:cubicBezTo>
                  <a:lnTo>
                    <a:pt x="11341" y="15660"/>
                  </a:lnTo>
                  <a:cubicBezTo>
                    <a:pt x="11341" y="16074"/>
                    <a:pt x="11341" y="16323"/>
                    <a:pt x="11275" y="16489"/>
                  </a:cubicBezTo>
                  <a:cubicBezTo>
                    <a:pt x="11192" y="16728"/>
                    <a:pt x="11012" y="16915"/>
                    <a:pt x="10783" y="17002"/>
                  </a:cubicBezTo>
                  <a:cubicBezTo>
                    <a:pt x="10625" y="17071"/>
                    <a:pt x="10387" y="17072"/>
                    <a:pt x="9991" y="17072"/>
                  </a:cubicBezTo>
                  <a:lnTo>
                    <a:pt x="9687" y="17072"/>
                  </a:lnTo>
                  <a:cubicBezTo>
                    <a:pt x="9291" y="17072"/>
                    <a:pt x="9053" y="17071"/>
                    <a:pt x="8895" y="17002"/>
                  </a:cubicBezTo>
                  <a:cubicBezTo>
                    <a:pt x="8666" y="16915"/>
                    <a:pt x="8486" y="16728"/>
                    <a:pt x="8403" y="16489"/>
                  </a:cubicBezTo>
                  <a:cubicBezTo>
                    <a:pt x="8337" y="16323"/>
                    <a:pt x="8337" y="16074"/>
                    <a:pt x="8337" y="15660"/>
                  </a:cubicBezTo>
                  <a:lnTo>
                    <a:pt x="8337" y="15331"/>
                  </a:lnTo>
                  <a:cubicBezTo>
                    <a:pt x="8337" y="14917"/>
                    <a:pt x="8337" y="14668"/>
                    <a:pt x="8403" y="14503"/>
                  </a:cubicBezTo>
                  <a:cubicBezTo>
                    <a:pt x="8486" y="14264"/>
                    <a:pt x="8666" y="14075"/>
                    <a:pt x="8895" y="13988"/>
                  </a:cubicBezTo>
                  <a:cubicBezTo>
                    <a:pt x="9053" y="13919"/>
                    <a:pt x="9291" y="13919"/>
                    <a:pt x="9687" y="13919"/>
                  </a:cubicBezTo>
                  <a:close/>
                </a:path>
              </a:pathLst>
            </a:custGeom>
            <a:solidFill>
              <a:srgbClr val="C0504D"/>
            </a:solidFill>
            <a:ln w="3175">
              <a:miter lim="400000"/>
            </a:ln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" name="Rectangle 5">
              <a:extLst>
                <a:ext uri="{FF2B5EF4-FFF2-40B4-BE49-F238E27FC236}">
                  <a16:creationId xmlns:a16="http://schemas.microsoft.com/office/drawing/2014/main" id="{070348C5-FB33-4EE1-926E-CBE61926A029}"/>
                </a:ext>
              </a:extLst>
            </p:cNvPr>
            <p:cNvSpPr/>
            <p:nvPr/>
          </p:nvSpPr>
          <p:spPr>
            <a:xfrm>
              <a:off x="2671758" y="3744987"/>
              <a:ext cx="6789668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Clr>
                  <a:srgbClr val="2557A1"/>
                </a:buClr>
              </a:pPr>
              <a:r>
                <a:rPr lang="ru-RU" sz="2400" dirty="0">
                  <a:solidFill>
                    <a:srgbClr val="C0504D"/>
                  </a:solidFill>
                  <a:latin typeface="Myriad Pro" panose="020B0503030403020204" pitchFamily="34" charset="0"/>
                </a:rPr>
                <a:t>Ожидаемая информация или ожидаемая </a:t>
              </a:r>
              <a:r>
                <a:rPr lang="en-US" sz="2400" dirty="0">
                  <a:solidFill>
                    <a:srgbClr val="C0504D"/>
                  </a:solidFill>
                  <a:latin typeface="Myriad Pro" panose="020B0503030403020204" pitchFamily="34" charset="0"/>
                </a:rPr>
                <a:t>“</a:t>
              </a:r>
              <a:r>
                <a:rPr lang="ru-RU" sz="2400" dirty="0">
                  <a:solidFill>
                    <a:srgbClr val="C0504D"/>
                  </a:solidFill>
                  <a:latin typeface="Myriad Pro" panose="020B0503030403020204" pitchFamily="34" charset="0"/>
                </a:rPr>
                <a:t>крутизна</a:t>
              </a:r>
              <a:r>
                <a:rPr lang="en-US" sz="2400" dirty="0">
                  <a:solidFill>
                    <a:srgbClr val="C0504D"/>
                  </a:solidFill>
                  <a:latin typeface="Myriad Pro" panose="020B0503030403020204" pitchFamily="34" charset="0"/>
                </a:rPr>
                <a:t>” </a:t>
              </a:r>
              <a:r>
                <a:rPr lang="ru-RU" sz="2400" dirty="0">
                  <a:solidFill>
                    <a:srgbClr val="C0504D"/>
                  </a:solidFill>
                  <a:latin typeface="Myriad Pro" panose="020B0503030403020204" pitchFamily="34" charset="0"/>
                </a:rPr>
                <a:t>функции правдоподобия</a:t>
              </a:r>
              <a:endParaRPr lang="en-US" sz="2400" dirty="0">
                <a:solidFill>
                  <a:srgbClr val="C0504D"/>
                </a:solidFill>
                <a:latin typeface="Myriad Pro" panose="020B0503030403020204" pitchFamily="34" charset="0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EF0A5EA-5171-4795-91E6-D16C0DC53986}"/>
              </a:ext>
            </a:extLst>
          </p:cNvPr>
          <p:cNvSpPr txBox="1"/>
          <p:nvPr/>
        </p:nvSpPr>
        <p:spPr>
          <a:xfrm>
            <a:off x="612000" y="692696"/>
            <a:ext cx="82084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Математическое ожидание этой матрицы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(по распределению наблюдений) называется</a:t>
            </a:r>
            <a:r>
              <a:rPr lang="ru-RU" sz="2400" dirty="0">
                <a:solidFill>
                  <a:srgbClr val="5E5E5E"/>
                </a:solidFill>
                <a:latin typeface="Myriad Pro" panose="020B0503030403020204" pitchFamily="34" charset="0"/>
              </a:rPr>
              <a:t> </a:t>
            </a: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информационной матрицей Фишера</a:t>
            </a: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5FE80949-C222-443E-AAD7-E5BA66EF25FB}"/>
                  </a:ext>
                </a:extLst>
              </p:cNvPr>
              <p:cNvSpPr/>
              <p:nvPr/>
            </p:nvSpPr>
            <p:spPr>
              <a:xfrm>
                <a:off x="1043608" y="2151592"/>
                <a:ext cx="6606480" cy="84536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𝐽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func>
                                <m:func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</m:func>
                            </m:num>
                            <m:den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)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5FE80949-C222-443E-AAD7-E5BA66EF25F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2151592"/>
                <a:ext cx="6606480" cy="845360"/>
              </a:xfrm>
              <a:prstGeom prst="rect">
                <a:avLst/>
              </a:prstGeom>
              <a:blipFill>
                <a:blip r:embed="rId4"/>
                <a:stretch>
                  <a:fillRect l="-4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94591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Информация Фишера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7492E3-498A-4BD1-8165-224AFEC947B8}"/>
              </a:ext>
            </a:extLst>
          </p:cNvPr>
          <p:cNvSpPr txBox="1"/>
          <p:nvPr/>
        </p:nvSpPr>
        <p:spPr>
          <a:xfrm>
            <a:off x="612000" y="692696"/>
            <a:ext cx="820847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Математическое ожидание этой матрицы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(по распределению наблюдений) называется</a:t>
            </a:r>
            <a:r>
              <a:rPr lang="ru-RU" sz="2400" dirty="0">
                <a:solidFill>
                  <a:srgbClr val="5E5E5E"/>
                </a:solidFill>
                <a:latin typeface="Myriad Pro" panose="020B0503030403020204" pitchFamily="34" charset="0"/>
              </a:rPr>
              <a:t> </a:t>
            </a: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информационной матрицей Фишера</a:t>
            </a: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Наблюдаемая информация зависит</a:t>
            </a:r>
            <a:r>
              <a:rPr lang="ru-RU" sz="2400" dirty="0">
                <a:solidFill>
                  <a:srgbClr val="5E5E5E"/>
                </a:solidFill>
                <a:latin typeface="Myriad Pro" panose="020B0503030403020204" pitchFamily="34" charset="0"/>
              </a:rPr>
              <a:t> </a:t>
            </a: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от конкретных значений наблюдений </a:t>
            </a:r>
          </a:p>
          <a:p>
            <a:pPr>
              <a:buClr>
                <a:srgbClr val="28516A"/>
              </a:buClr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8F7A23EE-12E8-41B9-BFF5-005B57F9999F}"/>
              </a:ext>
            </a:extLst>
          </p:cNvPr>
          <p:cNvSpPr/>
          <p:nvPr/>
        </p:nvSpPr>
        <p:spPr>
          <a:xfrm>
            <a:off x="2987824" y="2891315"/>
            <a:ext cx="184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F06A88C1-28E9-4D72-B64C-236B39B009F9}"/>
                  </a:ext>
                </a:extLst>
              </p:cNvPr>
              <p:cNvSpPr/>
              <p:nvPr/>
            </p:nvSpPr>
            <p:spPr>
              <a:xfrm>
                <a:off x="1043608" y="2151592"/>
                <a:ext cx="6606480" cy="84536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𝐽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func>
                                <m:func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</m:func>
                            </m:num>
                            <m:den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)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F06A88C1-28E9-4D72-B64C-236B39B009F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2151592"/>
                <a:ext cx="6606480" cy="845360"/>
              </a:xfrm>
              <a:prstGeom prst="rect">
                <a:avLst/>
              </a:prstGeom>
              <a:blipFill>
                <a:blip r:embed="rId4"/>
                <a:stretch>
                  <a:fillRect l="-4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1376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Информация Фишера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D9A1DC-AA6E-1440-AD31-68DC2285C8A8}"/>
              </a:ext>
            </a:extLst>
          </p:cNvPr>
          <p:cNvSpPr txBox="1"/>
          <p:nvPr/>
        </p:nvSpPr>
        <p:spPr>
          <a:xfrm>
            <a:off x="612000" y="692696"/>
            <a:ext cx="820847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Математическое ожидание этой матрицы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(по распределению наблюдений) называется</a:t>
            </a:r>
            <a:r>
              <a:rPr lang="ru-RU" sz="2400" dirty="0">
                <a:solidFill>
                  <a:srgbClr val="5E5E5E"/>
                </a:solidFill>
                <a:latin typeface="Myriad Pro" panose="020B0503030403020204" pitchFamily="34" charset="0"/>
              </a:rPr>
              <a:t> </a:t>
            </a: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информационной матрицей Фишера</a:t>
            </a: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Наблюдаемая информация зависит</a:t>
            </a:r>
            <a:r>
              <a:rPr lang="ru-RU" sz="2400" dirty="0">
                <a:solidFill>
                  <a:srgbClr val="5E5E5E"/>
                </a:solidFill>
                <a:latin typeface="Myriad Pro" panose="020B0503030403020204" pitchFamily="34" charset="0"/>
              </a:rPr>
              <a:t> </a:t>
            </a: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от конкретных значений наблюдений </a:t>
            </a: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Ожидаемая информация зависит </a:t>
            </a:r>
            <a:r>
              <a:rPr lang="ru-RU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только от закона распределения наблюдений</a:t>
            </a:r>
            <a:r>
              <a:rPr lang="ru-RU" sz="2400" dirty="0">
                <a:solidFill>
                  <a:srgbClr val="5E5E5E"/>
                </a:solidFill>
                <a:latin typeface="Myriad Pro" panose="020B0503030403020204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и отражает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какую информацию вносит в правдоподобие среднестатистическое наблюдение</a:t>
            </a:r>
            <a:endParaRPr lang="en-US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0F380D6-5677-8742-A321-71EC12C0516E}"/>
              </a:ext>
            </a:extLst>
          </p:cNvPr>
          <p:cNvSpPr/>
          <p:nvPr/>
        </p:nvSpPr>
        <p:spPr>
          <a:xfrm>
            <a:off x="2987824" y="2891315"/>
            <a:ext cx="184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7EFA1A47-57E5-1641-8D20-00A7E219084F}"/>
                  </a:ext>
                </a:extLst>
              </p:cNvPr>
              <p:cNvSpPr/>
              <p:nvPr/>
            </p:nvSpPr>
            <p:spPr>
              <a:xfrm>
                <a:off x="1043608" y="2151592"/>
                <a:ext cx="6606480" cy="84536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𝐽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func>
                                <m:func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</m:func>
                            </m:num>
                            <m:den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)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7EFA1A47-57E5-1641-8D20-00A7E21908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2151592"/>
                <a:ext cx="6606480" cy="845360"/>
              </a:xfrm>
              <a:prstGeom prst="rect">
                <a:avLst/>
              </a:prstGeom>
              <a:blipFill>
                <a:blip r:embed="rId4"/>
                <a:stretch>
                  <a:fillRect l="-4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79265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Неравенство </a:t>
            </a:r>
            <a:r>
              <a:rPr lang="ru-RU" sz="3200" b="1" dirty="0" err="1">
                <a:solidFill>
                  <a:srgbClr val="28516A"/>
                </a:solidFill>
              </a:rPr>
              <a:t>Рао-Крамера</a:t>
            </a:r>
            <a:endParaRPr lang="ru-RU" sz="3200" b="1" dirty="0">
              <a:solidFill>
                <a:srgbClr val="28516A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A82A257-BA6B-49CC-AF7E-1DFEE4687C06}"/>
                  </a:ext>
                </a:extLst>
              </p:cNvPr>
              <p:cNvSpPr txBox="1"/>
              <p:nvPr/>
            </p:nvSpPr>
            <p:spPr>
              <a:xfrm>
                <a:off x="611560" y="692696"/>
                <a:ext cx="8025894" cy="23237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функция плотности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∣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удовлетворяет условиям регулярности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тогда для любой несмещённой оценки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solidFill>
                              <a:srgbClr val="2459A4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выполняется неравенство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 err="1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Рао-Крамера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 </a:t>
                </a: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A82A257-BA6B-49CC-AF7E-1DFEE4687C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025894" cy="2323778"/>
              </a:xfrm>
              <a:prstGeom prst="rect">
                <a:avLst/>
              </a:prstGeom>
              <a:blipFill>
                <a:blip r:embed="rId4"/>
                <a:stretch>
                  <a:fillRect l="-1139" t="-1837" r="-167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7E0D8492-8231-42C6-BC4D-72E40C5E6FDE}"/>
                  </a:ext>
                </a:extLst>
              </p:cNvPr>
              <p:cNvSpPr/>
              <p:nvPr/>
            </p:nvSpPr>
            <p:spPr>
              <a:xfrm>
                <a:off x="3285134" y="2204864"/>
                <a:ext cx="2678746" cy="416845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≥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𝐽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7E0D8492-8231-42C6-BC4D-72E40C5E6F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85134" y="2204864"/>
                <a:ext cx="2678746" cy="41684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25945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Неравенство </a:t>
            </a:r>
            <a:r>
              <a:rPr lang="ru-RU" sz="3200" b="1" dirty="0" err="1">
                <a:solidFill>
                  <a:srgbClr val="28516A"/>
                </a:solidFill>
              </a:rPr>
              <a:t>Рао-Крамера</a:t>
            </a:r>
            <a:endParaRPr lang="ru-RU" sz="3200" b="1" dirty="0">
              <a:solidFill>
                <a:srgbClr val="28516A"/>
              </a:solidFill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0F380D6-5677-8742-A321-71EC12C0516E}"/>
              </a:ext>
            </a:extLst>
          </p:cNvPr>
          <p:cNvSpPr/>
          <p:nvPr/>
        </p:nvSpPr>
        <p:spPr>
          <a:xfrm>
            <a:off x="2987824" y="2891315"/>
            <a:ext cx="184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975A13A-3412-294C-9277-66A4CBEFE1A5}"/>
                  </a:ext>
                </a:extLst>
              </p:cNvPr>
              <p:cNvSpPr txBox="1"/>
              <p:nvPr/>
            </p:nvSpPr>
            <p:spPr>
              <a:xfrm>
                <a:off x="611560" y="692696"/>
                <a:ext cx="8025894" cy="49091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функция плотности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∣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удовлетворяет условиям регулярности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тогда для любой несмещённой оценки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solidFill>
                              <a:srgbClr val="2459A4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ru-RU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выполняется неравенство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 err="1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Рао-Крамера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 </a:t>
                </a: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А также имеет место равенство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</a:p>
              <a:p>
                <a:pPr>
                  <a:buClr>
                    <a:srgbClr val="2459A4"/>
                  </a:buClr>
                </a:pPr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Этим свойством мы пользовались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когда проверяли оценки на эффективность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975A13A-3412-294C-9277-66A4CBEFE1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92696"/>
                <a:ext cx="8025894" cy="4909101"/>
              </a:xfrm>
              <a:prstGeom prst="rect">
                <a:avLst/>
              </a:prstGeom>
              <a:blipFill>
                <a:blip r:embed="rId4"/>
                <a:stretch>
                  <a:fillRect l="-1139" t="-870" r="-1670" b="-198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839B2119-B22E-4537-9672-6F6FF50D5488}"/>
                  </a:ext>
                </a:extLst>
              </p:cNvPr>
              <p:cNvSpPr/>
              <p:nvPr/>
            </p:nvSpPr>
            <p:spPr>
              <a:xfrm>
                <a:off x="1565920" y="3573016"/>
                <a:ext cx="7254552" cy="961353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func>
                                <m:func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</m:func>
                            </m:num>
                            <m:den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func>
                                    <m:func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ln</m:t>
                                      </m:r>
                                    </m:fName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e>
                                  </m:func>
                                </m:num>
                                <m:den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𝜕𝜃</m:t>
                                  </m:r>
                                </m:den>
                              </m:f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func>
                                        <m:funcPr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40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ln</m:t>
                                          </m:r>
                                        </m:fName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𝐿</m:t>
                                          </m:r>
                                        </m:e>
                                      </m:func>
                                    </m:num>
                                    <m:den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𝜕𝜃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839B2119-B22E-4537-9672-6F6FF50D54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5920" y="3573016"/>
                <a:ext cx="7254552" cy="961353"/>
              </a:xfrm>
              <a:prstGeom prst="rect">
                <a:avLst/>
              </a:prstGeom>
              <a:blipFill>
                <a:blip r:embed="rId5"/>
                <a:stretch>
                  <a:fillRect l="-42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8BD55FFD-21A8-1648-B3F0-5B7F14D49024}"/>
                  </a:ext>
                </a:extLst>
              </p:cNvPr>
              <p:cNvSpPr/>
              <p:nvPr/>
            </p:nvSpPr>
            <p:spPr>
              <a:xfrm>
                <a:off x="3285134" y="2204864"/>
                <a:ext cx="2678746" cy="416845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≥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𝐽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8BD55FFD-21A8-1648-B3F0-5B7F14D4902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85134" y="2204864"/>
                <a:ext cx="2678746" cy="41684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26198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Задача о фонтане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7EE5B5-F938-47B6-BFB0-C34267226D34}"/>
              </a:ext>
            </a:extLst>
          </p:cNvPr>
          <p:cNvSpPr txBox="1"/>
          <p:nvPr/>
        </p:nvSpPr>
        <p:spPr>
          <a:xfrm>
            <a:off x="611560" y="3107283"/>
            <a:ext cx="3345829" cy="1800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Фонтан работает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раз в год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Фонтан работает каждые выходные</a:t>
            </a:r>
          </a:p>
        </p:txBody>
      </p:sp>
      <p:sp>
        <p:nvSpPr>
          <p:cNvPr id="11" name="Как оценить:…">
            <a:extLst>
              <a:ext uri="{FF2B5EF4-FFF2-40B4-BE49-F238E27FC236}">
                <a16:creationId xmlns:a16="http://schemas.microsoft.com/office/drawing/2014/main" id="{C9813ED0-99D3-4A37-BBB4-4F8A53491734}"/>
              </a:ext>
            </a:extLst>
          </p:cNvPr>
          <p:cNvSpPr txBox="1"/>
          <p:nvPr/>
        </p:nvSpPr>
        <p:spPr>
          <a:xfrm>
            <a:off x="611560" y="2572599"/>
            <a:ext cx="1619752" cy="3413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>
            <a:spAutoFit/>
          </a:bodyPr>
          <a:lstStyle/>
          <a:p>
            <a:pPr algn="ct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lang="ru-RU" sz="2400" dirty="0">
                <a:solidFill>
                  <a:srgbClr val="28516A"/>
                </a:solidFill>
              </a:rPr>
              <a:t>Гипотезы</a:t>
            </a:r>
            <a:r>
              <a:rPr lang="en-US" sz="2400" dirty="0">
                <a:solidFill>
                  <a:srgbClr val="28516A"/>
                </a:solidFill>
              </a:rPr>
              <a:t>:</a:t>
            </a:r>
            <a:endParaRPr sz="2400" dirty="0">
              <a:solidFill>
                <a:srgbClr val="28516A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5335A0-63A6-4302-BBAA-3FA1D7625A02}"/>
              </a:ext>
            </a:extLst>
          </p:cNvPr>
          <p:cNvSpPr txBox="1"/>
          <p:nvPr/>
        </p:nvSpPr>
        <p:spPr>
          <a:xfrm>
            <a:off x="611560" y="692696"/>
            <a:ext cx="8532440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Юра приехал в южный город и увидел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что там есть фонтан и он работает</a:t>
            </a: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А как часто он работает?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A37C373-4890-45D8-9E77-97AA876B8B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20180"/>
            <a:ext cx="1028700" cy="1028700"/>
          </a:xfrm>
          <a:prstGeom prst="rect">
            <a:avLst/>
          </a:prstGeom>
        </p:spPr>
      </p:pic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215BAC1F-1520-4A14-8CEF-CBCA7F99BE47}"/>
              </a:ext>
            </a:extLst>
          </p:cNvPr>
          <p:cNvSpPr/>
          <p:nvPr/>
        </p:nvSpPr>
        <p:spPr>
          <a:xfrm>
            <a:off x="611560" y="6191726"/>
            <a:ext cx="1718099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r>
              <a:rPr lang="en" sz="1100" dirty="0" err="1">
                <a:solidFill>
                  <a:schemeClr val="bg1">
                    <a:lumMod val="75000"/>
                  </a:schemeClr>
                </a:solidFill>
              </a:rPr>
              <a:t>vk.com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90D4227C-7087-4031-988D-BCB8C5B3DA0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1427461"/>
            <a:ext cx="2602104" cy="2492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520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Свойства </a:t>
            </a:r>
            <a:r>
              <a:rPr lang="en-US" sz="3200" b="1" dirty="0">
                <a:solidFill>
                  <a:srgbClr val="28516A"/>
                </a:solidFill>
              </a:rPr>
              <a:t>ML-</a:t>
            </a:r>
            <a:r>
              <a:rPr lang="ru-RU" sz="3200" b="1" dirty="0">
                <a:solidFill>
                  <a:srgbClr val="28516A"/>
                </a:solidFill>
              </a:rPr>
              <a:t>оценок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0F380D6-5677-8742-A321-71EC12C0516E}"/>
              </a:ext>
            </a:extLst>
          </p:cNvPr>
          <p:cNvSpPr/>
          <p:nvPr/>
        </p:nvSpPr>
        <p:spPr>
          <a:xfrm>
            <a:off x="2987824" y="2891315"/>
            <a:ext cx="184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D15202C-C4B5-DA4C-A043-A7A29FBC4612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496504" cy="46629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Состоятельность</a:t>
                </a:r>
                <a:r>
                  <a:rPr lang="en-US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 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400" b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plim</m:t>
                            </m:r>
                          </m:e>
                          <m:lim>
                            <m:r>
                              <a:rPr lang="en-US" sz="2400" b="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400" b="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→∞</m:t>
                            </m:r>
                          </m:lim>
                        </m:limLow>
                      </m:fName>
                      <m:e>
                        <m:acc>
                          <m:accPr>
                            <m:chr m:val="̂"/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</m:e>
                    </m:func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lang="ru-RU" sz="2400" b="1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Асимптотическая эффективность</a:t>
                </a:r>
                <a:r>
                  <a:rPr lang="en-US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r>
                  <a:rPr lang="ru-RU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en-US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</a:p>
              <a:p>
                <a:pPr marL="457200" indent="-457200"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b="1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Асимптотическая нормальность</a:t>
                </a:r>
                <a:r>
                  <a:rPr lang="en-US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r>
                  <a:rPr lang="ru-RU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endParaRPr lang="en-US" sz="2400" b="1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endParaRPr lang="ru-RU" sz="2400" b="1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Инвариантность</a:t>
                </a:r>
                <a:r>
                  <a:rPr lang="en-US" sz="2400" b="1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 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– 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ML-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оценка для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тогда если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g</m:t>
                    </m:r>
                    <m:d>
                      <m:dPr>
                        <m:ctrlPr>
                          <a:rPr lang="ru-RU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непрерывная функция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то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g</m:t>
                    </m:r>
                    <m: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̂"/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– 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ML-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оценка для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g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endParaRPr lang="en-US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D15202C-C4B5-DA4C-A043-A7A29FBC46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496504" cy="4662943"/>
              </a:xfrm>
              <a:prstGeom prst="rect">
                <a:avLst/>
              </a:prstGeom>
              <a:blipFill>
                <a:blip r:embed="rId4"/>
                <a:stretch>
                  <a:fillRect l="-1148" t="-91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6C71FC42-5543-428D-B2D9-F1FE1B26048F}"/>
                  </a:ext>
                </a:extLst>
              </p:cNvPr>
              <p:cNvSpPr/>
              <p:nvPr/>
            </p:nvSpPr>
            <p:spPr>
              <a:xfrm>
                <a:off x="2771800" y="2105680"/>
                <a:ext cx="3976867" cy="504754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→∞</m:t>
                              </m:r>
                            </m:lim>
                          </m:limLow>
                        </m:fName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𝑉𝑎𝑟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acc>
                            <m:accPr>
                              <m:chr m:val="̂"/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𝐽</m:t>
                              </m:r>
                              <m:d>
                                <m:dPr>
                                  <m:ctrlP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 dirty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  <m:r>
                                <a:rPr lang="en-US" sz="2400" i="1" dirty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  <m:sup>
                          <m:r>
                            <a:rPr lang="en-US" sz="2400" i="1" dirty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6C71FC42-5543-428D-B2D9-F1FE1B26048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1800" y="2105680"/>
                <a:ext cx="3976867" cy="50475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9C335B0E-8594-41B6-9712-7A3E52DAF7A5}"/>
              </a:ext>
            </a:extLst>
          </p:cNvPr>
          <p:cNvGrpSpPr/>
          <p:nvPr/>
        </p:nvGrpSpPr>
        <p:grpSpPr>
          <a:xfrm>
            <a:off x="2987824" y="3228784"/>
            <a:ext cx="2758896" cy="464233"/>
            <a:chOff x="2955956" y="3853608"/>
            <a:chExt cx="2758896" cy="46423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Прямоугольник 5">
                  <a:extLst>
                    <a:ext uri="{FF2B5EF4-FFF2-40B4-BE49-F238E27FC236}">
                      <a16:creationId xmlns:a16="http://schemas.microsoft.com/office/drawing/2014/main" id="{E7317B51-2AD5-F840-B1B8-6BF76B15E108}"/>
                    </a:ext>
                  </a:extLst>
                </p:cNvPr>
                <p:cNvSpPr/>
                <p:nvPr/>
              </p:nvSpPr>
              <p:spPr>
                <a:xfrm>
                  <a:off x="3158356" y="3853608"/>
                  <a:ext cx="511550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𝑎𝑠𝑦</m:t>
                        </m:r>
                      </m:oMath>
                    </m:oMathPara>
                  </a14:m>
                  <a:endParaRPr lang="ru-RU" sz="1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6" name="Прямоугольник 5">
                  <a:extLst>
                    <a:ext uri="{FF2B5EF4-FFF2-40B4-BE49-F238E27FC236}">
                      <a16:creationId xmlns:a16="http://schemas.microsoft.com/office/drawing/2014/main" id="{E7317B51-2AD5-F840-B1B8-6BF76B15E10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58356" y="3853608"/>
                  <a:ext cx="511550" cy="307777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Прямоугольник 3">
                  <a:extLst>
                    <a:ext uri="{FF2B5EF4-FFF2-40B4-BE49-F238E27FC236}">
                      <a16:creationId xmlns:a16="http://schemas.microsoft.com/office/drawing/2014/main" id="{390C01FB-27F2-49B6-A014-ED076D1A57FA}"/>
                    </a:ext>
                  </a:extLst>
                </p:cNvPr>
                <p:cNvSpPr/>
                <p:nvPr/>
              </p:nvSpPr>
              <p:spPr>
                <a:xfrm>
                  <a:off x="2955956" y="3933056"/>
                  <a:ext cx="2758896" cy="384785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>
                    <a:buClr>
                      <a:srgbClr val="2459A4"/>
                    </a:buClr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240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  ~  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400" i="1" dirty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 dirty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sz="2400" i="1" dirty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𝐽</m:t>
                                </m:r>
                                <m:d>
                                  <m:dPr>
                                    <m:ctrlPr>
                                      <a:rPr lang="en-US" sz="2400" i="1" dirty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400" i="1" dirty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</m:d>
                                <m:r>
                                  <a:rPr lang="en-US" sz="2400" i="1" dirty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d>
                          </m:e>
                          <m:sup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400" b="1" dirty="0">
                    <a:solidFill>
                      <a:srgbClr val="28516A"/>
                    </a:solidFill>
                    <a:latin typeface="Myriad Pro" panose="020B0503030403020204" pitchFamily="34" charset="0"/>
                  </a:endParaRPr>
                </a:p>
              </p:txBody>
            </p:sp>
          </mc:Choice>
          <mc:Fallback xmlns="">
            <p:sp>
              <p:nvSpPr>
                <p:cNvPr id="4" name="Прямоугольник 3">
                  <a:extLst>
                    <a:ext uri="{FF2B5EF4-FFF2-40B4-BE49-F238E27FC236}">
                      <a16:creationId xmlns:a16="http://schemas.microsoft.com/office/drawing/2014/main" id="{390C01FB-27F2-49B6-A014-ED076D1A57F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55956" y="3933056"/>
                  <a:ext cx="2758896" cy="384785"/>
                </a:xfrm>
                <a:prstGeom prst="rect">
                  <a:avLst/>
                </a:prstGeom>
                <a:blipFill>
                  <a:blip r:embed="rId7"/>
                  <a:stretch>
                    <a:fillRect l="-3670" t="-22581" r="-917" b="-35484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519815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Асимптотическая нормальность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0F380D6-5677-8742-A321-71EC12C0516E}"/>
              </a:ext>
            </a:extLst>
          </p:cNvPr>
          <p:cNvSpPr/>
          <p:nvPr/>
        </p:nvSpPr>
        <p:spPr>
          <a:xfrm>
            <a:off x="2987824" y="2891315"/>
            <a:ext cx="184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D15202C-C4B5-DA4C-A043-A7A29FBC4612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8025894" cy="28623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spcAft>
                    <a:spcPts val="54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en-US" sz="2400" i="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ML-</a:t>
                </a:r>
                <a:r>
                  <a:rPr lang="ru-RU" sz="2400" i="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оценка асимптотически нормальна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</a:p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Это используют для строительства доверительных интервалов</a:t>
                </a:r>
              </a:p>
              <a:p>
                <a:pPr marL="342900" indent="-342900">
                  <a:spcAft>
                    <a:spcPts val="1800"/>
                  </a:spcAft>
                  <a:buClr>
                    <a:srgbClr val="28516A"/>
                  </a:buClr>
                  <a:buFont typeface="Arial" panose="020B0604020202020204" pitchFamily="34" charset="0"/>
                  <a:buChar char="•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Нужно найти оценку для ковариационной матрицы (дисперсии)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𝐽</m:t>
                            </m:r>
                            <m:d>
                              <m:dPr>
                                <m:ctrlPr>
                                  <a:rPr lang="en-US" sz="2400" i="1" dirty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 dirty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</m:e>
                      <m:sup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D15202C-C4B5-DA4C-A043-A7A29FBC46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8025894" cy="2862322"/>
              </a:xfrm>
              <a:prstGeom prst="rect">
                <a:avLst/>
              </a:prstGeom>
              <a:blipFill>
                <a:blip r:embed="rId4"/>
                <a:stretch>
                  <a:fillRect l="-987" t="-1493" b="-426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24604BDE-B757-7844-A34B-FC5775715B4B}"/>
                  </a:ext>
                </a:extLst>
              </p:cNvPr>
              <p:cNvSpPr/>
              <p:nvPr/>
            </p:nvSpPr>
            <p:spPr>
              <a:xfrm>
                <a:off x="3419872" y="3789040"/>
                <a:ext cx="2502024" cy="36933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)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24604BDE-B757-7844-A34B-FC5775715B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9872" y="3789040"/>
                <a:ext cx="2502024" cy="369332"/>
              </a:xfrm>
              <a:prstGeom prst="rect">
                <a:avLst/>
              </a:prstGeom>
              <a:blipFill>
                <a:blip r:embed="rId5"/>
                <a:stretch>
                  <a:fillRect l="-5366" b="-3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4D958FCC-869D-2342-A1CE-2650C425968B}"/>
                  </a:ext>
                </a:extLst>
              </p:cNvPr>
              <p:cNvSpPr/>
              <p:nvPr/>
            </p:nvSpPr>
            <p:spPr>
              <a:xfrm>
                <a:off x="3203848" y="1268760"/>
                <a:ext cx="2758897" cy="384785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 ~  </m:t>
                    </m:r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p>
                      <m:sSupPr>
                        <m:ctrlP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𝐽</m:t>
                            </m:r>
                            <m:d>
                              <m:dPr>
                                <m:ctrlPr>
                                  <a:rPr lang="en-US" sz="2400" i="1" dirty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 dirty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  <m:r>
                              <a:rPr lang="en-US" sz="2400" i="1" dirty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</m:e>
                      <m:sup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400" i="1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4D958FCC-869D-2342-A1CE-2650C42596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3848" y="1268760"/>
                <a:ext cx="2758897" cy="384785"/>
              </a:xfrm>
              <a:prstGeom prst="rect">
                <a:avLst/>
              </a:prstGeom>
              <a:blipFill>
                <a:blip r:embed="rId6"/>
                <a:stretch>
                  <a:fillRect l="-3982" t="-15873" r="-1327" b="-349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81409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Асимптотическая нормальность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0F380D6-5677-8742-A321-71EC12C0516E}"/>
              </a:ext>
            </a:extLst>
          </p:cNvPr>
          <p:cNvSpPr/>
          <p:nvPr/>
        </p:nvSpPr>
        <p:spPr>
          <a:xfrm>
            <a:off x="2879812" y="2750960"/>
            <a:ext cx="184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ru-RU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Хорошие свойства:…">
                <a:extLst>
                  <a:ext uri="{FF2B5EF4-FFF2-40B4-BE49-F238E27FC236}">
                    <a16:creationId xmlns:a16="http://schemas.microsoft.com/office/drawing/2014/main" id="{2278A0FC-4BF2-7E49-BC82-64967D3A3B14}"/>
                  </a:ext>
                </a:extLst>
              </p:cNvPr>
              <p:cNvSpPr txBox="1"/>
              <p:nvPr/>
            </p:nvSpPr>
            <p:spPr>
              <a:xfrm>
                <a:off x="323528" y="2492395"/>
                <a:ext cx="3516747" cy="792589"/>
              </a:xfrm>
              <a:prstGeom prst="rect">
                <a:avLst/>
              </a:prstGeom>
              <a:ln w="3175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wrap="square" lIns="19050" tIns="19050" rIns="19050" bIns="19050" anchor="t">
                <a:spAutoFit/>
              </a:bodyPr>
              <a:lstStyle/>
              <a:p>
                <a:pPr algn="ctr" defTabSz="457200">
                  <a:spcBef>
                    <a:spcPts val="1200"/>
                  </a:spcBef>
                  <a:defRPr sz="2200">
                    <a:solidFill>
                      <a:srgbClr val="0059A9"/>
                    </a:solidFill>
                    <a:uFill>
                      <a:solidFill>
                        <a:srgbClr val="0059A9"/>
                      </a:solidFill>
                    </a:uFill>
                    <a:latin typeface="MyriadPro-Bold"/>
                    <a:ea typeface="MyriadPro-Bold"/>
                    <a:cs typeface="MyriadPro-Bold"/>
                    <a:sym typeface="MyriadPro-Bold"/>
                  </a:defRPr>
                </a:pPr>
                <a:r>
                  <a:rPr lang="ru-RU" sz="2400" dirty="0">
                    <a:solidFill>
                      <a:srgbClr val="373737"/>
                    </a:solidFill>
                    <a:ea typeface="Cambria Math" panose="02040503050406030204" pitchFamily="18" charset="0"/>
                  </a:rPr>
                  <a:t>Использоватьв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</m:d>
                  </m:oMath>
                </a14:m>
                <a:br>
                  <a:rPr lang="en-US" sz="2400" dirty="0">
                    <a:solidFill>
                      <a:srgbClr val="373737"/>
                    </a:solidFill>
                    <a:ea typeface="Cambria Math" panose="02040503050406030204" pitchFamily="18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ea typeface="Cambria Math" panose="02040503050406030204" pitchFamily="18" charset="0"/>
                  </a:rPr>
                  <a:t>вместо</a:t>
                </a:r>
                <a:r>
                  <a:rPr lang="ru-RU" sz="2400" dirty="0">
                    <a:solidFill>
                      <a:srgbClr val="5E5E5E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оценку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5E5E5E"/>
                        </a:solidFill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̂"/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12" name="Хорошие свойства:…">
                <a:extLst>
                  <a:ext uri="{FF2B5EF4-FFF2-40B4-BE49-F238E27FC236}">
                    <a16:creationId xmlns:a16="http://schemas.microsoft.com/office/drawing/2014/main" id="{2278A0FC-4BF2-7E49-BC82-64967D3A3B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2492395"/>
                <a:ext cx="3516747" cy="792589"/>
              </a:xfrm>
              <a:prstGeom prst="rect">
                <a:avLst/>
              </a:prstGeom>
              <a:blipFill>
                <a:blip r:embed="rId4"/>
                <a:stretch>
                  <a:fillRect t="-9231" b="-20769"/>
                </a:stretch>
              </a:blipFill>
              <a:ln w="3175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xmlns:a14="http://schemas.microsoft.com/office/drawing/2010/main" val="1"/>
                </a:ext>
              </a:extLst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6AE273D5-EA6A-A742-8701-216EA8C01B14}"/>
                  </a:ext>
                </a:extLst>
              </p:cNvPr>
              <p:cNvSpPr/>
              <p:nvPr/>
            </p:nvSpPr>
            <p:spPr>
              <a:xfrm>
                <a:off x="1137932" y="3543549"/>
                <a:ext cx="2240293" cy="402674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6AE273D5-EA6A-A742-8701-216EA8C01B1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7932" y="3543549"/>
                <a:ext cx="2240293" cy="402674"/>
              </a:xfrm>
              <a:prstGeom prst="rect">
                <a:avLst/>
              </a:prstGeom>
              <a:blipFill>
                <a:blip r:embed="rId5"/>
                <a:stretch>
                  <a:fillRect l="-136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Rectangle">
            <a:extLst>
              <a:ext uri="{FF2B5EF4-FFF2-40B4-BE49-F238E27FC236}">
                <a16:creationId xmlns:a16="http://schemas.microsoft.com/office/drawing/2014/main" id="{00A1DFB8-9E14-4308-8384-F8279358075A}"/>
              </a:ext>
            </a:extLst>
          </p:cNvPr>
          <p:cNvSpPr/>
          <p:nvPr/>
        </p:nvSpPr>
        <p:spPr>
          <a:xfrm>
            <a:off x="612000" y="4282154"/>
            <a:ext cx="3035981" cy="2034189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7542E244-3AFC-4DC6-878A-65180633AB01}"/>
              </a:ext>
            </a:extLst>
          </p:cNvPr>
          <p:cNvGrpSpPr/>
          <p:nvPr/>
        </p:nvGrpSpPr>
        <p:grpSpPr>
          <a:xfrm>
            <a:off x="761838" y="4475748"/>
            <a:ext cx="2736304" cy="1647000"/>
            <a:chOff x="2215557" y="7242777"/>
            <a:chExt cx="2736304" cy="1647000"/>
          </a:xfrm>
        </p:grpSpPr>
        <p:sp>
          <p:nvSpPr>
            <p:cNvPr id="21" name="Rectangle 5">
              <a:extLst>
                <a:ext uri="{FF2B5EF4-FFF2-40B4-BE49-F238E27FC236}">
                  <a16:creationId xmlns:a16="http://schemas.microsoft.com/office/drawing/2014/main" id="{07E1E29D-E5CE-C640-B80A-E099676BA402}"/>
                </a:ext>
              </a:extLst>
            </p:cNvPr>
            <p:cNvSpPr/>
            <p:nvPr/>
          </p:nvSpPr>
          <p:spPr>
            <a:xfrm>
              <a:off x="2215557" y="7566338"/>
              <a:ext cx="2736304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buClr>
                  <a:srgbClr val="2557A1"/>
                </a:buClr>
              </a:pPr>
              <a:r>
                <a:rPr lang="ru-RU" sz="2000" dirty="0">
                  <a:solidFill>
                    <a:srgbClr val="C0504D"/>
                  </a:solidFill>
                  <a:latin typeface="Myriad Pro" panose="020B0503030403020204" pitchFamily="34" charset="0"/>
                </a:rPr>
                <a:t>Могут возникнуть проблемы с поиском математического ожидания</a:t>
              </a:r>
              <a:endParaRPr lang="en-US" sz="2000" dirty="0">
                <a:solidFill>
                  <a:srgbClr val="C0504D"/>
                </a:solidFill>
                <a:latin typeface="Myriad Pro" panose="020B0503030403020204" pitchFamily="34" charset="0"/>
              </a:endParaRPr>
            </a:p>
          </p:txBody>
        </p:sp>
        <p:sp>
          <p:nvSpPr>
            <p:cNvPr id="50" name="Shape">
              <a:extLst>
                <a:ext uri="{FF2B5EF4-FFF2-40B4-BE49-F238E27FC236}">
                  <a16:creationId xmlns:a16="http://schemas.microsoft.com/office/drawing/2014/main" id="{9F4A28B5-D1C7-443F-B9D8-D753FD2D348A}"/>
                </a:ext>
              </a:extLst>
            </p:cNvPr>
            <p:cNvSpPr/>
            <p:nvPr/>
          </p:nvSpPr>
          <p:spPr>
            <a:xfrm>
              <a:off x="3438366" y="7242777"/>
              <a:ext cx="290687" cy="290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8" y="0"/>
                  </a:moveTo>
                  <a:cubicBezTo>
                    <a:pt x="7320" y="0"/>
                    <a:pt x="4802" y="1006"/>
                    <a:pt x="2881" y="3017"/>
                  </a:cubicBezTo>
                  <a:cubicBezTo>
                    <a:pt x="-961" y="7038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8"/>
                    <a:pt x="16797" y="3017"/>
                  </a:cubicBezTo>
                  <a:cubicBezTo>
                    <a:pt x="14876" y="1006"/>
                    <a:pt x="12356" y="0"/>
                    <a:pt x="9838" y="0"/>
                  </a:cubicBezTo>
                  <a:close/>
                  <a:moveTo>
                    <a:pt x="9687" y="3523"/>
                  </a:moveTo>
                  <a:lnTo>
                    <a:pt x="9991" y="3523"/>
                  </a:lnTo>
                  <a:cubicBezTo>
                    <a:pt x="10387" y="3523"/>
                    <a:pt x="10625" y="3523"/>
                    <a:pt x="10783" y="3592"/>
                  </a:cubicBezTo>
                  <a:cubicBezTo>
                    <a:pt x="11012" y="3679"/>
                    <a:pt x="11192" y="3868"/>
                    <a:pt x="11275" y="4107"/>
                  </a:cubicBezTo>
                  <a:cubicBezTo>
                    <a:pt x="11341" y="4273"/>
                    <a:pt x="11341" y="4521"/>
                    <a:pt x="11341" y="4936"/>
                  </a:cubicBezTo>
                  <a:lnTo>
                    <a:pt x="11341" y="11306"/>
                  </a:lnTo>
                  <a:cubicBezTo>
                    <a:pt x="11341" y="11721"/>
                    <a:pt x="11341" y="11969"/>
                    <a:pt x="11275" y="12135"/>
                  </a:cubicBezTo>
                  <a:cubicBezTo>
                    <a:pt x="11192" y="12374"/>
                    <a:pt x="11012" y="12561"/>
                    <a:pt x="10783" y="12648"/>
                  </a:cubicBezTo>
                  <a:cubicBezTo>
                    <a:pt x="10625" y="12717"/>
                    <a:pt x="10387" y="12717"/>
                    <a:pt x="9991" y="12717"/>
                  </a:cubicBezTo>
                  <a:lnTo>
                    <a:pt x="9687" y="12717"/>
                  </a:lnTo>
                  <a:cubicBezTo>
                    <a:pt x="9291" y="12717"/>
                    <a:pt x="9053" y="12717"/>
                    <a:pt x="8895" y="12648"/>
                  </a:cubicBezTo>
                  <a:cubicBezTo>
                    <a:pt x="8666" y="12561"/>
                    <a:pt x="8486" y="12374"/>
                    <a:pt x="8403" y="12135"/>
                  </a:cubicBezTo>
                  <a:cubicBezTo>
                    <a:pt x="8337" y="11969"/>
                    <a:pt x="8337" y="11721"/>
                    <a:pt x="8337" y="11306"/>
                  </a:cubicBezTo>
                  <a:lnTo>
                    <a:pt x="8337" y="4936"/>
                  </a:lnTo>
                  <a:cubicBezTo>
                    <a:pt x="8337" y="4521"/>
                    <a:pt x="8337" y="4273"/>
                    <a:pt x="8403" y="4107"/>
                  </a:cubicBezTo>
                  <a:cubicBezTo>
                    <a:pt x="8486" y="3868"/>
                    <a:pt x="8666" y="3679"/>
                    <a:pt x="8895" y="3592"/>
                  </a:cubicBezTo>
                  <a:cubicBezTo>
                    <a:pt x="9053" y="3523"/>
                    <a:pt x="9291" y="3523"/>
                    <a:pt x="9687" y="3523"/>
                  </a:cubicBezTo>
                  <a:close/>
                  <a:moveTo>
                    <a:pt x="9687" y="13919"/>
                  </a:moveTo>
                  <a:lnTo>
                    <a:pt x="9991" y="13919"/>
                  </a:lnTo>
                  <a:cubicBezTo>
                    <a:pt x="10387" y="13919"/>
                    <a:pt x="10625" y="13919"/>
                    <a:pt x="10783" y="13988"/>
                  </a:cubicBezTo>
                  <a:cubicBezTo>
                    <a:pt x="11012" y="14075"/>
                    <a:pt x="11192" y="14264"/>
                    <a:pt x="11275" y="14503"/>
                  </a:cubicBezTo>
                  <a:cubicBezTo>
                    <a:pt x="11341" y="14668"/>
                    <a:pt x="11341" y="14917"/>
                    <a:pt x="11341" y="15331"/>
                  </a:cubicBezTo>
                  <a:lnTo>
                    <a:pt x="11341" y="15660"/>
                  </a:lnTo>
                  <a:cubicBezTo>
                    <a:pt x="11341" y="16074"/>
                    <a:pt x="11341" y="16323"/>
                    <a:pt x="11275" y="16489"/>
                  </a:cubicBezTo>
                  <a:cubicBezTo>
                    <a:pt x="11192" y="16728"/>
                    <a:pt x="11012" y="16915"/>
                    <a:pt x="10783" y="17002"/>
                  </a:cubicBezTo>
                  <a:cubicBezTo>
                    <a:pt x="10625" y="17071"/>
                    <a:pt x="10387" y="17072"/>
                    <a:pt x="9991" y="17072"/>
                  </a:cubicBezTo>
                  <a:lnTo>
                    <a:pt x="9687" y="17072"/>
                  </a:lnTo>
                  <a:cubicBezTo>
                    <a:pt x="9291" y="17072"/>
                    <a:pt x="9053" y="17071"/>
                    <a:pt x="8895" y="17002"/>
                  </a:cubicBezTo>
                  <a:cubicBezTo>
                    <a:pt x="8666" y="16915"/>
                    <a:pt x="8486" y="16728"/>
                    <a:pt x="8403" y="16489"/>
                  </a:cubicBezTo>
                  <a:cubicBezTo>
                    <a:pt x="8337" y="16323"/>
                    <a:pt x="8337" y="16074"/>
                    <a:pt x="8337" y="15660"/>
                  </a:cubicBezTo>
                  <a:lnTo>
                    <a:pt x="8337" y="15331"/>
                  </a:lnTo>
                  <a:cubicBezTo>
                    <a:pt x="8337" y="14917"/>
                    <a:pt x="8337" y="14668"/>
                    <a:pt x="8403" y="14503"/>
                  </a:cubicBezTo>
                  <a:cubicBezTo>
                    <a:pt x="8486" y="14264"/>
                    <a:pt x="8666" y="14075"/>
                    <a:pt x="8895" y="13988"/>
                  </a:cubicBezTo>
                  <a:cubicBezTo>
                    <a:pt x="9053" y="13919"/>
                    <a:pt x="9291" y="13919"/>
                    <a:pt x="9687" y="13919"/>
                  </a:cubicBezTo>
                  <a:close/>
                </a:path>
              </a:pathLst>
            </a:custGeom>
            <a:solidFill>
              <a:srgbClr val="C0504D"/>
            </a:solidFill>
            <a:ln w="3175">
              <a:miter lim="400000"/>
            </a:ln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Хорошие свойства:…">
                <a:extLst>
                  <a:ext uri="{FF2B5EF4-FFF2-40B4-BE49-F238E27FC236}">
                    <a16:creationId xmlns:a16="http://schemas.microsoft.com/office/drawing/2014/main" id="{6A1E0A9D-F545-E24C-842C-3D39E5C100C0}"/>
                  </a:ext>
                </a:extLst>
              </p:cNvPr>
              <p:cNvSpPr txBox="1"/>
              <p:nvPr/>
            </p:nvSpPr>
            <p:spPr>
              <a:xfrm>
                <a:off x="5395169" y="2492395"/>
                <a:ext cx="2845908" cy="792589"/>
              </a:xfrm>
              <a:prstGeom prst="rect">
                <a:avLst/>
              </a:prstGeom>
              <a:ln w="3175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wrap="square" lIns="19050" tIns="19050" rIns="19050" bIns="19050" anchor="t">
                <a:spAutoFit/>
              </a:bodyPr>
              <a:lstStyle/>
              <a:p>
                <a:pPr algn="ctr" defTabSz="457200">
                  <a:spcBef>
                    <a:spcPts val="1200"/>
                  </a:spcBef>
                  <a:defRPr sz="2200">
                    <a:solidFill>
                      <a:srgbClr val="0059A9"/>
                    </a:solidFill>
                    <a:uFill>
                      <a:solidFill>
                        <a:srgbClr val="0059A9"/>
                      </a:solidFill>
                    </a:uFill>
                    <a:latin typeface="MyriadPro-Bold"/>
                    <a:ea typeface="MyriadPro-Bold"/>
                    <a:cs typeface="MyriadPro-Bold"/>
                    <a:sym typeface="MyriadPro-Bold"/>
                  </a:defRPr>
                </a:pPr>
                <a:r>
                  <a:rPr lang="ru-RU" sz="2400" dirty="0">
                    <a:solidFill>
                      <a:srgbClr val="373737"/>
                    </a:solidFill>
                    <a:ea typeface="Cambria Math" panose="02040503050406030204" pitchFamily="18" charset="0"/>
                  </a:rPr>
                  <a:t>Использовать в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2400" i="1" smtClean="0">
                        <a:solidFill>
                          <a:srgbClr val="2459A4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>
                    <a:solidFill>
                      <a:srgbClr val="2459A4"/>
                    </a:solidFill>
                    <a:ea typeface="Cambria Math" panose="02040503050406030204" pitchFamily="18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ea typeface="Cambria Math" panose="02040503050406030204" pitchFamily="18" charset="0"/>
                  </a:rPr>
                  <a:t>вместо</a:t>
                </a:r>
                <a:r>
                  <a:rPr lang="ru-RU" sz="2400" dirty="0">
                    <a:solidFill>
                      <a:srgbClr val="5E5E5E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ru-RU" sz="2400" dirty="0">
                    <a:solidFill>
                      <a:srgbClr val="5E5E5E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оценку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5E5E5E"/>
                        </a:solidFill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̂"/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endParaRPr lang="ru-RU" sz="240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14" name="Хорошие свойства:…">
                <a:extLst>
                  <a:ext uri="{FF2B5EF4-FFF2-40B4-BE49-F238E27FC236}">
                    <a16:creationId xmlns:a16="http://schemas.microsoft.com/office/drawing/2014/main" id="{6A1E0A9D-F545-E24C-842C-3D39E5C100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169" y="2492395"/>
                <a:ext cx="2845908" cy="792589"/>
              </a:xfrm>
              <a:prstGeom prst="rect">
                <a:avLst/>
              </a:prstGeom>
              <a:blipFill>
                <a:blip r:embed="rId6"/>
                <a:stretch>
                  <a:fillRect l="-2141" t="-9231" r="-11563" b="-20769"/>
                </a:stretch>
              </a:blipFill>
              <a:ln w="3175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xmlns:a14="http://schemas.microsoft.com/office/drawing/2010/main" val="1"/>
                </a:ext>
              </a:extLst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873C13E4-E79A-2A40-A1DE-036BDBC84BE3}"/>
                  </a:ext>
                </a:extLst>
              </p:cNvPr>
              <p:cNvSpPr/>
              <p:nvPr/>
            </p:nvSpPr>
            <p:spPr>
              <a:xfrm>
                <a:off x="6012160" y="3548418"/>
                <a:ext cx="1855572" cy="402674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873C13E4-E79A-2A40-A1DE-036BDBC84B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2160" y="3548418"/>
                <a:ext cx="1855572" cy="402674"/>
              </a:xfrm>
              <a:prstGeom prst="rect">
                <a:avLst/>
              </a:prstGeom>
              <a:blipFill>
                <a:blip r:embed="rId7"/>
                <a:stretch>
                  <a:fillRect l="-163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5" name="Rectangle">
            <a:extLst>
              <a:ext uri="{FF2B5EF4-FFF2-40B4-BE49-F238E27FC236}">
                <a16:creationId xmlns:a16="http://schemas.microsoft.com/office/drawing/2014/main" id="{26539BAD-F835-450A-84C0-65F366048844}"/>
              </a:ext>
            </a:extLst>
          </p:cNvPr>
          <p:cNvSpPr/>
          <p:nvPr/>
        </p:nvSpPr>
        <p:spPr>
          <a:xfrm>
            <a:off x="5346181" y="4282154"/>
            <a:ext cx="3035981" cy="2034189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 dirty="0">
              <a:latin typeface="DIN Alternate Bold"/>
            </a:endParaRPr>
          </a:p>
        </p:txBody>
      </p:sp>
      <p:grpSp>
        <p:nvGrpSpPr>
          <p:cNvPr id="56" name="Группа 55">
            <a:extLst>
              <a:ext uri="{FF2B5EF4-FFF2-40B4-BE49-F238E27FC236}">
                <a16:creationId xmlns:a16="http://schemas.microsoft.com/office/drawing/2014/main" id="{0948AAC4-188E-41AC-9461-FAD590036F47}"/>
              </a:ext>
            </a:extLst>
          </p:cNvPr>
          <p:cNvGrpSpPr/>
          <p:nvPr/>
        </p:nvGrpSpPr>
        <p:grpSpPr>
          <a:xfrm>
            <a:off x="5496020" y="4475748"/>
            <a:ext cx="2736304" cy="1345988"/>
            <a:chOff x="2215558" y="7242777"/>
            <a:chExt cx="2736304" cy="1345988"/>
          </a:xfrm>
        </p:grpSpPr>
        <p:sp>
          <p:nvSpPr>
            <p:cNvPr id="57" name="Rectangle 5">
              <a:extLst>
                <a:ext uri="{FF2B5EF4-FFF2-40B4-BE49-F238E27FC236}">
                  <a16:creationId xmlns:a16="http://schemas.microsoft.com/office/drawing/2014/main" id="{9F9F5BE6-B31D-43D8-B0AA-56E6FF9D61CB}"/>
                </a:ext>
              </a:extLst>
            </p:cNvPr>
            <p:cNvSpPr/>
            <p:nvPr/>
          </p:nvSpPr>
          <p:spPr>
            <a:xfrm>
              <a:off x="2215558" y="7573102"/>
              <a:ext cx="2736304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buClr>
                  <a:srgbClr val="2557A1"/>
                </a:buClr>
              </a:pPr>
              <a:r>
                <a:rPr lang="ru-RU" sz="2000" dirty="0">
                  <a:solidFill>
                    <a:srgbClr val="C0504D"/>
                  </a:solidFill>
                  <a:latin typeface="Myriad Pro" panose="020B0503030403020204" pitchFamily="34" charset="0"/>
                </a:rPr>
                <a:t>Могут возникнуть проблемы с поиском вторых производных</a:t>
              </a:r>
              <a:endParaRPr lang="en-US" sz="2000" dirty="0">
                <a:solidFill>
                  <a:srgbClr val="C0504D"/>
                </a:solidFill>
                <a:latin typeface="Myriad Pro" panose="020B0503030403020204" pitchFamily="34" charset="0"/>
              </a:endParaRPr>
            </a:p>
          </p:txBody>
        </p:sp>
        <p:sp>
          <p:nvSpPr>
            <p:cNvPr id="58" name="Shape">
              <a:extLst>
                <a:ext uri="{FF2B5EF4-FFF2-40B4-BE49-F238E27FC236}">
                  <a16:creationId xmlns:a16="http://schemas.microsoft.com/office/drawing/2014/main" id="{6B562915-4CE8-4FE5-AD04-5E17238553C4}"/>
                </a:ext>
              </a:extLst>
            </p:cNvPr>
            <p:cNvSpPr/>
            <p:nvPr/>
          </p:nvSpPr>
          <p:spPr>
            <a:xfrm>
              <a:off x="3438366" y="7242777"/>
              <a:ext cx="290687" cy="290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8" y="0"/>
                  </a:moveTo>
                  <a:cubicBezTo>
                    <a:pt x="7320" y="0"/>
                    <a:pt x="4802" y="1006"/>
                    <a:pt x="2881" y="3017"/>
                  </a:cubicBezTo>
                  <a:cubicBezTo>
                    <a:pt x="-961" y="7038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8"/>
                    <a:pt x="16797" y="3017"/>
                  </a:cubicBezTo>
                  <a:cubicBezTo>
                    <a:pt x="14876" y="1006"/>
                    <a:pt x="12356" y="0"/>
                    <a:pt x="9838" y="0"/>
                  </a:cubicBezTo>
                  <a:close/>
                  <a:moveTo>
                    <a:pt x="9687" y="3523"/>
                  </a:moveTo>
                  <a:lnTo>
                    <a:pt x="9991" y="3523"/>
                  </a:lnTo>
                  <a:cubicBezTo>
                    <a:pt x="10387" y="3523"/>
                    <a:pt x="10625" y="3523"/>
                    <a:pt x="10783" y="3592"/>
                  </a:cubicBezTo>
                  <a:cubicBezTo>
                    <a:pt x="11012" y="3679"/>
                    <a:pt x="11192" y="3868"/>
                    <a:pt x="11275" y="4107"/>
                  </a:cubicBezTo>
                  <a:cubicBezTo>
                    <a:pt x="11341" y="4273"/>
                    <a:pt x="11341" y="4521"/>
                    <a:pt x="11341" y="4936"/>
                  </a:cubicBezTo>
                  <a:lnTo>
                    <a:pt x="11341" y="11306"/>
                  </a:lnTo>
                  <a:cubicBezTo>
                    <a:pt x="11341" y="11721"/>
                    <a:pt x="11341" y="11969"/>
                    <a:pt x="11275" y="12135"/>
                  </a:cubicBezTo>
                  <a:cubicBezTo>
                    <a:pt x="11192" y="12374"/>
                    <a:pt x="11012" y="12561"/>
                    <a:pt x="10783" y="12648"/>
                  </a:cubicBezTo>
                  <a:cubicBezTo>
                    <a:pt x="10625" y="12717"/>
                    <a:pt x="10387" y="12717"/>
                    <a:pt x="9991" y="12717"/>
                  </a:cubicBezTo>
                  <a:lnTo>
                    <a:pt x="9687" y="12717"/>
                  </a:lnTo>
                  <a:cubicBezTo>
                    <a:pt x="9291" y="12717"/>
                    <a:pt x="9053" y="12717"/>
                    <a:pt x="8895" y="12648"/>
                  </a:cubicBezTo>
                  <a:cubicBezTo>
                    <a:pt x="8666" y="12561"/>
                    <a:pt x="8486" y="12374"/>
                    <a:pt x="8403" y="12135"/>
                  </a:cubicBezTo>
                  <a:cubicBezTo>
                    <a:pt x="8337" y="11969"/>
                    <a:pt x="8337" y="11721"/>
                    <a:pt x="8337" y="11306"/>
                  </a:cubicBezTo>
                  <a:lnTo>
                    <a:pt x="8337" y="4936"/>
                  </a:lnTo>
                  <a:cubicBezTo>
                    <a:pt x="8337" y="4521"/>
                    <a:pt x="8337" y="4273"/>
                    <a:pt x="8403" y="4107"/>
                  </a:cubicBezTo>
                  <a:cubicBezTo>
                    <a:pt x="8486" y="3868"/>
                    <a:pt x="8666" y="3679"/>
                    <a:pt x="8895" y="3592"/>
                  </a:cubicBezTo>
                  <a:cubicBezTo>
                    <a:pt x="9053" y="3523"/>
                    <a:pt x="9291" y="3523"/>
                    <a:pt x="9687" y="3523"/>
                  </a:cubicBezTo>
                  <a:close/>
                  <a:moveTo>
                    <a:pt x="9687" y="13919"/>
                  </a:moveTo>
                  <a:lnTo>
                    <a:pt x="9991" y="13919"/>
                  </a:lnTo>
                  <a:cubicBezTo>
                    <a:pt x="10387" y="13919"/>
                    <a:pt x="10625" y="13919"/>
                    <a:pt x="10783" y="13988"/>
                  </a:cubicBezTo>
                  <a:cubicBezTo>
                    <a:pt x="11012" y="14075"/>
                    <a:pt x="11192" y="14264"/>
                    <a:pt x="11275" y="14503"/>
                  </a:cubicBezTo>
                  <a:cubicBezTo>
                    <a:pt x="11341" y="14668"/>
                    <a:pt x="11341" y="14917"/>
                    <a:pt x="11341" y="15331"/>
                  </a:cubicBezTo>
                  <a:lnTo>
                    <a:pt x="11341" y="15660"/>
                  </a:lnTo>
                  <a:cubicBezTo>
                    <a:pt x="11341" y="16074"/>
                    <a:pt x="11341" y="16323"/>
                    <a:pt x="11275" y="16489"/>
                  </a:cubicBezTo>
                  <a:cubicBezTo>
                    <a:pt x="11192" y="16728"/>
                    <a:pt x="11012" y="16915"/>
                    <a:pt x="10783" y="17002"/>
                  </a:cubicBezTo>
                  <a:cubicBezTo>
                    <a:pt x="10625" y="17071"/>
                    <a:pt x="10387" y="17072"/>
                    <a:pt x="9991" y="17072"/>
                  </a:cubicBezTo>
                  <a:lnTo>
                    <a:pt x="9687" y="17072"/>
                  </a:lnTo>
                  <a:cubicBezTo>
                    <a:pt x="9291" y="17072"/>
                    <a:pt x="9053" y="17071"/>
                    <a:pt x="8895" y="17002"/>
                  </a:cubicBezTo>
                  <a:cubicBezTo>
                    <a:pt x="8666" y="16915"/>
                    <a:pt x="8486" y="16728"/>
                    <a:pt x="8403" y="16489"/>
                  </a:cubicBezTo>
                  <a:cubicBezTo>
                    <a:pt x="8337" y="16323"/>
                    <a:pt x="8337" y="16074"/>
                    <a:pt x="8337" y="15660"/>
                  </a:cubicBezTo>
                  <a:lnTo>
                    <a:pt x="8337" y="15331"/>
                  </a:lnTo>
                  <a:cubicBezTo>
                    <a:pt x="8337" y="14917"/>
                    <a:pt x="8337" y="14668"/>
                    <a:pt x="8403" y="14503"/>
                  </a:cubicBezTo>
                  <a:cubicBezTo>
                    <a:pt x="8486" y="14264"/>
                    <a:pt x="8666" y="14075"/>
                    <a:pt x="8895" y="13988"/>
                  </a:cubicBezTo>
                  <a:cubicBezTo>
                    <a:pt x="9053" y="13919"/>
                    <a:pt x="9291" y="13919"/>
                    <a:pt x="9687" y="13919"/>
                  </a:cubicBezTo>
                  <a:close/>
                </a:path>
              </a:pathLst>
            </a:custGeom>
            <a:solidFill>
              <a:srgbClr val="C0504D"/>
            </a:solidFill>
            <a:ln w="3175">
              <a:miter lim="400000"/>
            </a:ln>
          </p:spPr>
          <p:txBody>
            <a:bodyPr lIns="24207" tIns="24207" rIns="24207" bIns="24207" anchor="ctr"/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4391EC0-4EB7-41ED-ABD9-429656175F79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451700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Нужно найти оценку для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J</m:t>
                    </m:r>
                    <m:d>
                      <m:dPr>
                        <m:ctrlPr>
                          <a:rPr lang="ru-RU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342900" indent="-34290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4391EC0-4EB7-41ED-ABD9-429656175F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4517003" cy="830997"/>
              </a:xfrm>
              <a:prstGeom prst="rect">
                <a:avLst/>
              </a:prstGeom>
              <a:blipFill>
                <a:blip r:embed="rId8"/>
                <a:stretch>
                  <a:fillRect l="-2024" t="-51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24B64998-DE9F-49DD-9D79-019AA3A4B3C0}"/>
                  </a:ext>
                </a:extLst>
              </p:cNvPr>
              <p:cNvSpPr/>
              <p:nvPr/>
            </p:nvSpPr>
            <p:spPr>
              <a:xfrm>
                <a:off x="3169157" y="1556792"/>
                <a:ext cx="2843003" cy="36933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)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24B64998-DE9F-49DD-9D79-019AA3A4B3C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9157" y="1556792"/>
                <a:ext cx="2843003" cy="369332"/>
              </a:xfrm>
              <a:prstGeom prst="rect">
                <a:avLst/>
              </a:prstGeom>
              <a:blipFill>
                <a:blip r:embed="rId9"/>
                <a:stretch>
                  <a:fillRect b="-3606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0F237123-FCF1-4A97-9D15-9C1A69197B89}"/>
              </a:ext>
            </a:extLst>
          </p:cNvPr>
          <p:cNvCxnSpPr>
            <a:cxnSpLocks/>
          </p:cNvCxnSpPr>
          <p:nvPr/>
        </p:nvCxnSpPr>
        <p:spPr>
          <a:xfrm flipH="1">
            <a:off x="3656798" y="2102193"/>
            <a:ext cx="607500" cy="392353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3C79F712-5D3B-4FB8-87BB-A1C58E9EA866}"/>
              </a:ext>
            </a:extLst>
          </p:cNvPr>
          <p:cNvCxnSpPr>
            <a:cxnSpLocks/>
          </p:cNvCxnSpPr>
          <p:nvPr/>
        </p:nvCxnSpPr>
        <p:spPr>
          <a:xfrm>
            <a:off x="4788024" y="2102192"/>
            <a:ext cx="607500" cy="392353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7984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Асимптотическая нормальность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B6E6084-3F0C-45B4-83FC-05B88C87169F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451700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Нужно найти оценку для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J</m:t>
                    </m:r>
                    <m:d>
                      <m:dPr>
                        <m:ctrlPr>
                          <a:rPr lang="ru-RU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342900" indent="-34290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B6E6084-3F0C-45B4-83FC-05B88C8716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4517003" cy="830997"/>
              </a:xfrm>
              <a:prstGeom prst="rect">
                <a:avLst/>
              </a:prstGeom>
              <a:blipFill>
                <a:blip r:embed="rId4"/>
                <a:stretch>
                  <a:fillRect l="-2024" t="-51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4928167E-B8FF-414E-A70C-9916489C04E9}"/>
                  </a:ext>
                </a:extLst>
              </p:cNvPr>
              <p:cNvSpPr/>
              <p:nvPr/>
            </p:nvSpPr>
            <p:spPr>
              <a:xfrm>
                <a:off x="3169157" y="1556792"/>
                <a:ext cx="2843003" cy="36933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)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4928167E-B8FF-414E-A70C-9916489C04E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9157" y="1556792"/>
                <a:ext cx="2843003" cy="369332"/>
              </a:xfrm>
              <a:prstGeom prst="rect">
                <a:avLst/>
              </a:prstGeom>
              <a:blipFill>
                <a:blip r:embed="rId5"/>
                <a:stretch>
                  <a:fillRect b="-3606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96F00C15-8C72-4884-8721-05D245F2B006}"/>
              </a:ext>
            </a:extLst>
          </p:cNvPr>
          <p:cNvCxnSpPr>
            <a:cxnSpLocks/>
          </p:cNvCxnSpPr>
          <p:nvPr/>
        </p:nvCxnSpPr>
        <p:spPr>
          <a:xfrm flipH="1">
            <a:off x="3656798" y="2102193"/>
            <a:ext cx="607500" cy="392353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FD7CB2C0-E1D6-4D0C-96A7-1DEE6C4474CC}"/>
              </a:ext>
            </a:extLst>
          </p:cNvPr>
          <p:cNvCxnSpPr>
            <a:cxnSpLocks/>
          </p:cNvCxnSpPr>
          <p:nvPr/>
        </p:nvCxnSpPr>
        <p:spPr>
          <a:xfrm>
            <a:off x="4788024" y="2102192"/>
            <a:ext cx="607500" cy="392353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8B0189F5-DF0E-4DF7-A687-3CFEB0CAEE46}"/>
                  </a:ext>
                </a:extLst>
              </p:cNvPr>
              <p:cNvSpPr/>
              <p:nvPr/>
            </p:nvSpPr>
            <p:spPr>
              <a:xfrm>
                <a:off x="1416505" y="2546710"/>
                <a:ext cx="2240293" cy="402674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8B0189F5-DF0E-4DF7-A687-3CFEB0CAEE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6505" y="2546710"/>
                <a:ext cx="2240293" cy="40267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A4582A89-886C-4E7B-BC0D-B0AADD8437D7}"/>
                  </a:ext>
                </a:extLst>
              </p:cNvPr>
              <p:cNvSpPr/>
              <p:nvPr/>
            </p:nvSpPr>
            <p:spPr>
              <a:xfrm>
                <a:off x="5508104" y="2610631"/>
                <a:ext cx="1855572" cy="402674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A4582A89-886C-4E7B-BC0D-B0AADD8437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8104" y="2610631"/>
                <a:ext cx="1855572" cy="40267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05437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Асимптотическая нормальность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8FE8246-7EEF-4F8B-B4BD-A70129673F74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451700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Нужно найти оценку для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J</m:t>
                    </m:r>
                    <m:d>
                      <m:dPr>
                        <m:ctrlPr>
                          <a:rPr lang="ru-RU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342900" indent="-34290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8FE8246-7EEF-4F8B-B4BD-A70129673F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4517003" cy="830997"/>
              </a:xfrm>
              <a:prstGeom prst="rect">
                <a:avLst/>
              </a:prstGeom>
              <a:blipFill>
                <a:blip r:embed="rId4"/>
                <a:stretch>
                  <a:fillRect l="-2024" t="-51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15A61247-3F68-47CE-AA94-C6F443D9484E}"/>
                  </a:ext>
                </a:extLst>
              </p:cNvPr>
              <p:cNvSpPr/>
              <p:nvPr/>
            </p:nvSpPr>
            <p:spPr>
              <a:xfrm>
                <a:off x="3169157" y="1556792"/>
                <a:ext cx="2843003" cy="36933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)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15A61247-3F68-47CE-AA94-C6F443D948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9157" y="1556792"/>
                <a:ext cx="2843003" cy="369332"/>
              </a:xfrm>
              <a:prstGeom prst="rect">
                <a:avLst/>
              </a:prstGeom>
              <a:blipFill>
                <a:blip r:embed="rId5"/>
                <a:stretch>
                  <a:fillRect b="-3606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77CF2C6C-A6C0-4E6D-8CDC-9A5BE50C6263}"/>
              </a:ext>
            </a:extLst>
          </p:cNvPr>
          <p:cNvCxnSpPr>
            <a:cxnSpLocks/>
          </p:cNvCxnSpPr>
          <p:nvPr/>
        </p:nvCxnSpPr>
        <p:spPr>
          <a:xfrm flipH="1">
            <a:off x="3656798" y="2102193"/>
            <a:ext cx="607500" cy="392353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59C78C6A-CEB9-44DC-BC87-B75157203456}"/>
              </a:ext>
            </a:extLst>
          </p:cNvPr>
          <p:cNvCxnSpPr>
            <a:cxnSpLocks/>
          </p:cNvCxnSpPr>
          <p:nvPr/>
        </p:nvCxnSpPr>
        <p:spPr>
          <a:xfrm>
            <a:off x="4788024" y="2102192"/>
            <a:ext cx="607500" cy="392353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9833BC49-4D0A-4D69-BBF8-C82F5B688446}"/>
                  </a:ext>
                </a:extLst>
              </p:cNvPr>
              <p:cNvSpPr/>
              <p:nvPr/>
            </p:nvSpPr>
            <p:spPr>
              <a:xfrm>
                <a:off x="1416505" y="2546710"/>
                <a:ext cx="2240293" cy="402674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9833BC49-4D0A-4D69-BBF8-C82F5B6884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6505" y="2546710"/>
                <a:ext cx="2240293" cy="40267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3768C896-2E29-48B6-99D9-BE9631BD1673}"/>
                  </a:ext>
                </a:extLst>
              </p:cNvPr>
              <p:cNvSpPr/>
              <p:nvPr/>
            </p:nvSpPr>
            <p:spPr>
              <a:xfrm>
                <a:off x="5508104" y="2610631"/>
                <a:ext cx="1855572" cy="402674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3768C896-2E29-48B6-99D9-BE9631BD167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8104" y="2610631"/>
                <a:ext cx="1855572" cy="40267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Хорошие свойства:…">
            <a:extLst>
              <a:ext uri="{FF2B5EF4-FFF2-40B4-BE49-F238E27FC236}">
                <a16:creationId xmlns:a16="http://schemas.microsoft.com/office/drawing/2014/main" id="{4D20059B-D680-4117-A8F5-9FC8E2828226}"/>
              </a:ext>
            </a:extLst>
          </p:cNvPr>
          <p:cNvSpPr txBox="1"/>
          <p:nvPr/>
        </p:nvSpPr>
        <p:spPr>
          <a:xfrm>
            <a:off x="611999" y="3542435"/>
            <a:ext cx="4608061" cy="39062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ma14="http://schemas.microsoft.com/office/mac/drawingml/2011/main" xmlns:a14="http://schemas.microsoft.com/office/drawing/2010/main" xmlns:mc="http://schemas.openxmlformats.org/markup-compatibility/2006" val="1"/>
            </a:ext>
          </a:extLst>
        </p:spPr>
        <p:txBody>
          <a:bodyPr wrap="square" lIns="90000" tIns="46800" rIns="90000" bIns="46800" anchor="ctr">
            <a:spAutoFit/>
          </a:bodyPr>
          <a:lstStyle/>
          <a:p>
            <a:pPr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lang="ru-RU" sz="2400" dirty="0">
                <a:solidFill>
                  <a:srgbClr val="373737"/>
                </a:solidFill>
                <a:ea typeface="Cambria Math" panose="02040503050406030204" pitchFamily="18" charset="0"/>
              </a:rPr>
              <a:t>Использовать</a:t>
            </a:r>
            <a:r>
              <a:rPr lang="en-US" sz="2400" dirty="0">
                <a:solidFill>
                  <a:srgbClr val="373737"/>
                </a:solidFill>
                <a:ea typeface="Cambria Math" panose="02040503050406030204" pitchFamily="18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ea typeface="Cambria Math" panose="02040503050406030204" pitchFamily="18" charset="0"/>
              </a:rPr>
              <a:t>соотношение</a:t>
            </a:r>
            <a:r>
              <a:rPr lang="en-US" sz="2400" dirty="0">
                <a:solidFill>
                  <a:srgbClr val="373737"/>
                </a:solidFill>
                <a:ea typeface="Cambria Math" panose="02040503050406030204" pitchFamily="18" charset="0"/>
              </a:rPr>
              <a:t>:</a:t>
            </a:r>
            <a:r>
              <a:rPr lang="ru-RU" sz="2400" dirty="0">
                <a:solidFill>
                  <a:srgbClr val="373737"/>
                </a:solidFill>
                <a:ea typeface="Cambria Math" panose="02040503050406030204" pitchFamily="18" charset="0"/>
              </a:rPr>
              <a:t> 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CE72B0AC-4E79-4477-B08A-7F62D65BD63E}"/>
                  </a:ext>
                </a:extLst>
              </p:cNvPr>
              <p:cNvSpPr/>
              <p:nvPr/>
            </p:nvSpPr>
            <p:spPr>
              <a:xfrm>
                <a:off x="1043608" y="4126237"/>
                <a:ext cx="4871398" cy="961353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func>
                                    <m:func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ln</m:t>
                                      </m:r>
                                    </m:fName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e>
                                  </m:func>
                                </m:num>
                                <m:den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𝜕𝜃</m:t>
                                  </m:r>
                                </m:den>
                              </m:f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func>
                                        <m:funcPr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40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ln</m:t>
                                          </m:r>
                                        </m:fName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𝐿</m:t>
                                          </m:r>
                                        </m:e>
                                      </m:func>
                                    </m:num>
                                    <m:den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𝜕𝜃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</m:e>
                      </m:d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CE72B0AC-4E79-4477-B08A-7F62D65BD63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4126237"/>
                <a:ext cx="4871398" cy="961353"/>
              </a:xfrm>
              <a:prstGeom prst="rect">
                <a:avLst/>
              </a:prstGeom>
              <a:blipFill>
                <a:blip r:embed="rId8"/>
                <a:stretch>
                  <a:fillRect l="-5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4350D8B3-7D44-49BF-937C-DDAD3CDA385A}"/>
              </a:ext>
            </a:extLst>
          </p:cNvPr>
          <p:cNvCxnSpPr>
            <a:cxnSpLocks/>
          </p:cNvCxnSpPr>
          <p:nvPr/>
        </p:nvCxnSpPr>
        <p:spPr>
          <a:xfrm>
            <a:off x="4520894" y="2102192"/>
            <a:ext cx="0" cy="1292166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612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Асимптотическая нормальность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CBBF4D1-DB5D-44A9-B2C0-9F07F8FCE17E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451700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Нужно найти оценку для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J</m:t>
                    </m:r>
                    <m:d>
                      <m:dPr>
                        <m:ctrlPr>
                          <a:rPr lang="ru-RU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342900" indent="-34290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CBBF4D1-DB5D-44A9-B2C0-9F07F8FCE1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4517003" cy="830997"/>
              </a:xfrm>
              <a:prstGeom prst="rect">
                <a:avLst/>
              </a:prstGeom>
              <a:blipFill>
                <a:blip r:embed="rId4"/>
                <a:stretch>
                  <a:fillRect l="-2024" t="-51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5A7FA64F-1332-482F-A423-958324F0ABF1}"/>
                  </a:ext>
                </a:extLst>
              </p:cNvPr>
              <p:cNvSpPr/>
              <p:nvPr/>
            </p:nvSpPr>
            <p:spPr>
              <a:xfrm>
                <a:off x="3169157" y="1556792"/>
                <a:ext cx="2843003" cy="36933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)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5A7FA64F-1332-482F-A423-958324F0AB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9157" y="1556792"/>
                <a:ext cx="2843003" cy="369332"/>
              </a:xfrm>
              <a:prstGeom prst="rect">
                <a:avLst/>
              </a:prstGeom>
              <a:blipFill>
                <a:blip r:embed="rId5"/>
                <a:stretch>
                  <a:fillRect b="-3606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420C0E45-57CB-4150-83C0-B2D51E5FB518}"/>
              </a:ext>
            </a:extLst>
          </p:cNvPr>
          <p:cNvCxnSpPr>
            <a:cxnSpLocks/>
          </p:cNvCxnSpPr>
          <p:nvPr/>
        </p:nvCxnSpPr>
        <p:spPr>
          <a:xfrm flipH="1">
            <a:off x="3656798" y="2102193"/>
            <a:ext cx="607500" cy="392353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794D0EE-6053-4261-890B-EEB5B423411A}"/>
              </a:ext>
            </a:extLst>
          </p:cNvPr>
          <p:cNvCxnSpPr>
            <a:cxnSpLocks/>
          </p:cNvCxnSpPr>
          <p:nvPr/>
        </p:nvCxnSpPr>
        <p:spPr>
          <a:xfrm>
            <a:off x="4788024" y="2102192"/>
            <a:ext cx="607500" cy="392353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B41A40C0-8559-4FE8-A8DC-E3BF3652C2FE}"/>
                  </a:ext>
                </a:extLst>
              </p:cNvPr>
              <p:cNvSpPr/>
              <p:nvPr/>
            </p:nvSpPr>
            <p:spPr>
              <a:xfrm>
                <a:off x="1416505" y="2546710"/>
                <a:ext cx="2240293" cy="402674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B41A40C0-8559-4FE8-A8DC-E3BF3652C2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6505" y="2546710"/>
                <a:ext cx="2240293" cy="40267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7EA7AB02-6A71-4596-A41A-BD106173308F}"/>
                  </a:ext>
                </a:extLst>
              </p:cNvPr>
              <p:cNvSpPr/>
              <p:nvPr/>
            </p:nvSpPr>
            <p:spPr>
              <a:xfrm>
                <a:off x="5508104" y="2610631"/>
                <a:ext cx="1855572" cy="402674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7EA7AB02-6A71-4596-A41A-BD106173308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8104" y="2610631"/>
                <a:ext cx="1855572" cy="40267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Хорошие свойства:…">
            <a:extLst>
              <a:ext uri="{FF2B5EF4-FFF2-40B4-BE49-F238E27FC236}">
                <a16:creationId xmlns:a16="http://schemas.microsoft.com/office/drawing/2014/main" id="{855737DB-CDF6-42B1-93D1-1DA328E547A9}"/>
              </a:ext>
            </a:extLst>
          </p:cNvPr>
          <p:cNvSpPr txBox="1"/>
          <p:nvPr/>
        </p:nvSpPr>
        <p:spPr>
          <a:xfrm>
            <a:off x="611999" y="3542435"/>
            <a:ext cx="4608061" cy="39062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ma14="http://schemas.microsoft.com/office/mac/drawingml/2011/main" xmlns:a14="http://schemas.microsoft.com/office/drawing/2010/main" xmlns:mc="http://schemas.openxmlformats.org/markup-compatibility/2006" val="1"/>
            </a:ext>
          </a:extLst>
        </p:spPr>
        <p:txBody>
          <a:bodyPr wrap="square" lIns="90000" tIns="46800" rIns="90000" bIns="46800" anchor="ctr">
            <a:spAutoFit/>
          </a:bodyPr>
          <a:lstStyle/>
          <a:p>
            <a:pPr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lang="ru-RU" sz="2400" dirty="0">
                <a:solidFill>
                  <a:srgbClr val="373737"/>
                </a:solidFill>
                <a:ea typeface="Cambria Math" panose="02040503050406030204" pitchFamily="18" charset="0"/>
              </a:rPr>
              <a:t>Использовать</a:t>
            </a:r>
            <a:r>
              <a:rPr lang="en-US" sz="2400" dirty="0">
                <a:solidFill>
                  <a:srgbClr val="373737"/>
                </a:solidFill>
                <a:ea typeface="Cambria Math" panose="02040503050406030204" pitchFamily="18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ea typeface="Cambria Math" panose="02040503050406030204" pitchFamily="18" charset="0"/>
              </a:rPr>
              <a:t>соотношение</a:t>
            </a:r>
            <a:r>
              <a:rPr lang="en-US" sz="2400" dirty="0">
                <a:solidFill>
                  <a:srgbClr val="373737"/>
                </a:solidFill>
                <a:ea typeface="Cambria Math" panose="02040503050406030204" pitchFamily="18" charset="0"/>
              </a:rPr>
              <a:t>:</a:t>
            </a:r>
            <a:r>
              <a:rPr lang="ru-RU" sz="2400" dirty="0">
                <a:solidFill>
                  <a:srgbClr val="373737"/>
                </a:solidFill>
                <a:ea typeface="Cambria Math" panose="02040503050406030204" pitchFamily="18" charset="0"/>
              </a:rPr>
              <a:t> 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6DC479E2-A4BB-47CB-B26F-B70A9472287D}"/>
                  </a:ext>
                </a:extLst>
              </p:cNvPr>
              <p:cNvSpPr/>
              <p:nvPr/>
            </p:nvSpPr>
            <p:spPr>
              <a:xfrm>
                <a:off x="1043608" y="4126237"/>
                <a:ext cx="4871398" cy="961353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func>
                                    <m:func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ln</m:t>
                                      </m:r>
                                    </m:fName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e>
                                  </m:func>
                                </m:num>
                                <m:den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𝜕𝜃</m:t>
                                  </m:r>
                                </m:den>
                              </m:f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func>
                                        <m:funcPr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40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ln</m:t>
                                          </m:r>
                                        </m:fName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𝐿</m:t>
                                          </m:r>
                                        </m:e>
                                      </m:func>
                                    </m:num>
                                    <m:den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𝜕𝜃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</m:e>
                      </m:d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6DC479E2-A4BB-47CB-B26F-B70A9472287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4126237"/>
                <a:ext cx="4871398" cy="961353"/>
              </a:xfrm>
              <a:prstGeom prst="rect">
                <a:avLst/>
              </a:prstGeom>
              <a:blipFill>
                <a:blip r:embed="rId8"/>
                <a:stretch>
                  <a:fillRect l="-5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4479658A-3E40-4404-A037-45F5763D2F42}"/>
              </a:ext>
            </a:extLst>
          </p:cNvPr>
          <p:cNvCxnSpPr>
            <a:cxnSpLocks/>
          </p:cNvCxnSpPr>
          <p:nvPr/>
        </p:nvCxnSpPr>
        <p:spPr>
          <a:xfrm>
            <a:off x="4520894" y="2102192"/>
            <a:ext cx="0" cy="1292166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2E5E2890-6110-40D6-8B5F-99AD342AB623}"/>
                  </a:ext>
                </a:extLst>
              </p:cNvPr>
              <p:cNvSpPr/>
              <p:nvPr/>
            </p:nvSpPr>
            <p:spPr>
              <a:xfrm>
                <a:off x="5734036" y="4056634"/>
                <a:ext cx="2043829" cy="1100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acc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2E5E2890-6110-40D6-8B5F-99AD342AB6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4036" y="4056634"/>
                <a:ext cx="2043829" cy="1100558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31243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Асимптотическая нормальность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D15202C-C4B5-DA4C-A043-A7A29FBC4612}"/>
                  </a:ext>
                </a:extLst>
              </p:cNvPr>
              <p:cNvSpPr txBox="1"/>
              <p:nvPr/>
            </p:nvSpPr>
            <p:spPr>
              <a:xfrm>
                <a:off x="612000" y="692696"/>
                <a:ext cx="451700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Нужно найти оценку для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J</m:t>
                    </m:r>
                    <m:d>
                      <m:dPr>
                        <m:ctrlPr>
                          <a:rPr lang="ru-RU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342900" indent="-34290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D15202C-C4B5-DA4C-A043-A7A29FBC46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692696"/>
                <a:ext cx="4517003" cy="830997"/>
              </a:xfrm>
              <a:prstGeom prst="rect">
                <a:avLst/>
              </a:prstGeom>
              <a:blipFill>
                <a:blip r:embed="rId4"/>
                <a:stretch>
                  <a:fillRect l="-2024" t="-51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D3470F72-9B29-4064-91A1-36AD8F7F34B7}"/>
                  </a:ext>
                </a:extLst>
              </p:cNvPr>
              <p:cNvSpPr/>
              <p:nvPr/>
            </p:nvSpPr>
            <p:spPr>
              <a:xfrm>
                <a:off x="3169157" y="1556792"/>
                <a:ext cx="2843003" cy="36933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)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D3470F72-9B29-4064-91A1-36AD8F7F34B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9157" y="1556792"/>
                <a:ext cx="2843003" cy="369332"/>
              </a:xfrm>
              <a:prstGeom prst="rect">
                <a:avLst/>
              </a:prstGeom>
              <a:blipFill>
                <a:blip r:embed="rId5"/>
                <a:stretch>
                  <a:fillRect b="-3606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ED7E64FB-939E-494B-862B-C9C53AFC8C0D}"/>
              </a:ext>
            </a:extLst>
          </p:cNvPr>
          <p:cNvCxnSpPr>
            <a:cxnSpLocks/>
          </p:cNvCxnSpPr>
          <p:nvPr/>
        </p:nvCxnSpPr>
        <p:spPr>
          <a:xfrm flipH="1">
            <a:off x="3656798" y="2102193"/>
            <a:ext cx="607500" cy="392353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A3C88326-21FF-487F-95CA-946E054103FD}"/>
              </a:ext>
            </a:extLst>
          </p:cNvPr>
          <p:cNvCxnSpPr>
            <a:cxnSpLocks/>
          </p:cNvCxnSpPr>
          <p:nvPr/>
        </p:nvCxnSpPr>
        <p:spPr>
          <a:xfrm>
            <a:off x="4788024" y="2102192"/>
            <a:ext cx="607500" cy="392353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69B10125-2EEE-4B47-9787-B89AD3D41BD5}"/>
                  </a:ext>
                </a:extLst>
              </p:cNvPr>
              <p:cNvSpPr/>
              <p:nvPr/>
            </p:nvSpPr>
            <p:spPr>
              <a:xfrm>
                <a:off x="1416505" y="2546710"/>
                <a:ext cx="2240293" cy="402674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69B10125-2EEE-4B47-9787-B89AD3D41BD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6505" y="2546710"/>
                <a:ext cx="2240293" cy="40267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EB5FBB84-308A-4D1B-BFC3-1495F753DCC3}"/>
                  </a:ext>
                </a:extLst>
              </p:cNvPr>
              <p:cNvSpPr/>
              <p:nvPr/>
            </p:nvSpPr>
            <p:spPr>
              <a:xfrm>
                <a:off x="5508104" y="2610631"/>
                <a:ext cx="1855572" cy="402674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EB5FBB84-308A-4D1B-BFC3-1495F753DCC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8104" y="2610631"/>
                <a:ext cx="1855572" cy="40267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Хорошие свойства:…">
            <a:extLst>
              <a:ext uri="{FF2B5EF4-FFF2-40B4-BE49-F238E27FC236}">
                <a16:creationId xmlns:a16="http://schemas.microsoft.com/office/drawing/2014/main" id="{76843F7C-4483-4FE2-8BA6-563650B871C0}"/>
              </a:ext>
            </a:extLst>
          </p:cNvPr>
          <p:cNvSpPr txBox="1"/>
          <p:nvPr/>
        </p:nvSpPr>
        <p:spPr>
          <a:xfrm>
            <a:off x="611999" y="3542435"/>
            <a:ext cx="4608061" cy="39062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ma14="http://schemas.microsoft.com/office/mac/drawingml/2011/main" xmlns:a14="http://schemas.microsoft.com/office/drawing/2010/main" xmlns:mc="http://schemas.openxmlformats.org/markup-compatibility/2006" val="1"/>
            </a:ext>
          </a:extLst>
        </p:spPr>
        <p:txBody>
          <a:bodyPr wrap="square" lIns="90000" tIns="46800" rIns="90000" bIns="46800" anchor="ctr">
            <a:spAutoFit/>
          </a:bodyPr>
          <a:lstStyle/>
          <a:p>
            <a:pPr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lang="ru-RU" sz="2400" dirty="0">
                <a:solidFill>
                  <a:srgbClr val="373737"/>
                </a:solidFill>
                <a:ea typeface="Cambria Math" panose="02040503050406030204" pitchFamily="18" charset="0"/>
              </a:rPr>
              <a:t>Использовать</a:t>
            </a:r>
            <a:r>
              <a:rPr lang="en-US" sz="2400" dirty="0">
                <a:solidFill>
                  <a:srgbClr val="373737"/>
                </a:solidFill>
                <a:ea typeface="Cambria Math" panose="02040503050406030204" pitchFamily="18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ea typeface="Cambria Math" panose="02040503050406030204" pitchFamily="18" charset="0"/>
              </a:rPr>
              <a:t>соотношение</a:t>
            </a:r>
            <a:r>
              <a:rPr lang="en-US" sz="2400" dirty="0">
                <a:solidFill>
                  <a:srgbClr val="373737"/>
                </a:solidFill>
                <a:ea typeface="Cambria Math" panose="02040503050406030204" pitchFamily="18" charset="0"/>
              </a:rPr>
              <a:t>:</a:t>
            </a:r>
            <a:r>
              <a:rPr lang="ru-RU" sz="2400" dirty="0">
                <a:solidFill>
                  <a:srgbClr val="373737"/>
                </a:solidFill>
                <a:ea typeface="Cambria Math" panose="02040503050406030204" pitchFamily="18" charset="0"/>
              </a:rPr>
              <a:t> 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9FED10FC-544C-46EC-9E7E-5445E676CC97}"/>
                  </a:ext>
                </a:extLst>
              </p:cNvPr>
              <p:cNvSpPr/>
              <p:nvPr/>
            </p:nvSpPr>
            <p:spPr>
              <a:xfrm>
                <a:off x="1043608" y="4126237"/>
                <a:ext cx="4871398" cy="961353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func>
                                    <m:func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ln</m:t>
                                      </m:r>
                                    </m:fName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e>
                                  </m:func>
                                </m:num>
                                <m:den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𝜕𝜃</m:t>
                                  </m:r>
                                </m:den>
                              </m:f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func>
                                        <m:funcPr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40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ln</m:t>
                                          </m:r>
                                        </m:fName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𝐿</m:t>
                                          </m:r>
                                        </m:e>
                                      </m:func>
                                    </m:num>
                                    <m:den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𝜕𝜃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</m:e>
                      </m:d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9FED10FC-544C-46EC-9E7E-5445E676CC9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4126237"/>
                <a:ext cx="4871398" cy="961353"/>
              </a:xfrm>
              <a:prstGeom prst="rect">
                <a:avLst/>
              </a:prstGeom>
              <a:blipFill>
                <a:blip r:embed="rId8"/>
                <a:stretch>
                  <a:fillRect l="-5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97E3B85F-AABA-4DF5-8BCA-CE0716053E1A}"/>
              </a:ext>
            </a:extLst>
          </p:cNvPr>
          <p:cNvCxnSpPr>
            <a:cxnSpLocks/>
          </p:cNvCxnSpPr>
          <p:nvPr/>
        </p:nvCxnSpPr>
        <p:spPr>
          <a:xfrm>
            <a:off x="4520894" y="2102192"/>
            <a:ext cx="0" cy="1292166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A2A1636C-F082-4DC5-9E77-68453E365AFD}"/>
                  </a:ext>
                </a:extLst>
              </p:cNvPr>
              <p:cNvSpPr/>
              <p:nvPr/>
            </p:nvSpPr>
            <p:spPr>
              <a:xfrm>
                <a:off x="5734036" y="4056634"/>
                <a:ext cx="2043829" cy="1100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acc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A2A1636C-F082-4DC5-9E77-68453E365A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4036" y="4056634"/>
                <a:ext cx="2043829" cy="1100558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145DB418-89CF-492C-8092-C1D4D0ACAD1B}"/>
                  </a:ext>
                </a:extLst>
              </p:cNvPr>
              <p:cNvSpPr txBox="1"/>
              <p:nvPr/>
            </p:nvSpPr>
            <p:spPr>
              <a:xfrm>
                <a:off x="612000" y="5237554"/>
                <a:ext cx="8045395" cy="12157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Здесь</a:t>
                </a:r>
                <a:r>
                  <a:rPr lang="ru-RU" sz="2400" dirty="0">
                    <a:solidFill>
                      <a:srgbClr val="2459A4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градиент функции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 i="0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</m:func>
                    <m:r>
                      <a:rPr lang="en-US" sz="2400" b="0" i="1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найденный для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 err="1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го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наблюдения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</m:acc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значение градиента в точке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𝑀𝐿</m:t>
                        </m:r>
                      </m:sub>
                    </m:sSub>
                  </m:oMath>
                </a14:m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342900" indent="-34290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145DB418-89CF-492C-8092-C1D4D0ACAD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5237554"/>
                <a:ext cx="8045395" cy="1215782"/>
              </a:xfrm>
              <a:prstGeom prst="rect">
                <a:avLst/>
              </a:prstGeom>
              <a:blipFill>
                <a:blip r:embed="rId10"/>
                <a:stretch>
                  <a:fillRect l="-1136" t="-35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72326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1" name="applause.wav"/>
          </p:stSnd>
        </p:sndAc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Асимптотическая нормальность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24604BDE-B757-7844-A34B-FC5775715B4B}"/>
                  </a:ext>
                </a:extLst>
              </p:cNvPr>
              <p:cNvSpPr/>
              <p:nvPr/>
            </p:nvSpPr>
            <p:spPr>
              <a:xfrm>
                <a:off x="3169157" y="1556792"/>
                <a:ext cx="2843003" cy="36933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)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24604BDE-B757-7844-A34B-FC5775715B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9157" y="1556792"/>
                <a:ext cx="2843003" cy="369332"/>
              </a:xfrm>
              <a:prstGeom prst="rect">
                <a:avLst/>
              </a:prstGeom>
              <a:blipFill>
                <a:blip r:embed="rId4"/>
                <a:stretch>
                  <a:fillRect b="-3606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DB294AC8-ABFD-DB4B-8F85-2060C5C59E17}"/>
              </a:ext>
            </a:extLst>
          </p:cNvPr>
          <p:cNvCxnSpPr>
            <a:cxnSpLocks/>
          </p:cNvCxnSpPr>
          <p:nvPr/>
        </p:nvCxnSpPr>
        <p:spPr>
          <a:xfrm flipH="1">
            <a:off x="3656798" y="2102193"/>
            <a:ext cx="607500" cy="392353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E6141EBD-C590-4536-93DD-11ED86D5A722}"/>
              </a:ext>
            </a:extLst>
          </p:cNvPr>
          <p:cNvCxnSpPr>
            <a:cxnSpLocks/>
          </p:cNvCxnSpPr>
          <p:nvPr/>
        </p:nvCxnSpPr>
        <p:spPr>
          <a:xfrm>
            <a:off x="4788024" y="2102192"/>
            <a:ext cx="607500" cy="392353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35021B6C-EDD5-4AFF-A3ED-21AC09EA9855}"/>
                  </a:ext>
                </a:extLst>
              </p:cNvPr>
              <p:cNvSpPr/>
              <p:nvPr/>
            </p:nvSpPr>
            <p:spPr>
              <a:xfrm>
                <a:off x="1416505" y="2546710"/>
                <a:ext cx="2240293" cy="402674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35021B6C-EDD5-4AFF-A3ED-21AC09EA985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6505" y="2546710"/>
                <a:ext cx="2240293" cy="40267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B9AA49BD-FE70-44D0-8AB3-612A013B45A1}"/>
                  </a:ext>
                </a:extLst>
              </p:cNvPr>
              <p:cNvSpPr/>
              <p:nvPr/>
            </p:nvSpPr>
            <p:spPr>
              <a:xfrm>
                <a:off x="5508104" y="2610631"/>
                <a:ext cx="1855572" cy="402674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sub>
                      </m:sSub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B9AA49BD-FE70-44D0-8AB3-612A013B45A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8104" y="2610631"/>
                <a:ext cx="1855572" cy="40267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Хорошие свойства:…">
            <a:extLst>
              <a:ext uri="{FF2B5EF4-FFF2-40B4-BE49-F238E27FC236}">
                <a16:creationId xmlns:a16="http://schemas.microsoft.com/office/drawing/2014/main" id="{081054D8-E864-4053-905E-C90E8B42F0BE}"/>
              </a:ext>
            </a:extLst>
          </p:cNvPr>
          <p:cNvSpPr txBox="1"/>
          <p:nvPr/>
        </p:nvSpPr>
        <p:spPr>
          <a:xfrm>
            <a:off x="611999" y="3542435"/>
            <a:ext cx="4608061" cy="39062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ma14="http://schemas.microsoft.com/office/mac/drawingml/2011/main" xmlns:a14="http://schemas.microsoft.com/office/drawing/2010/main" xmlns:mc="http://schemas.openxmlformats.org/markup-compatibility/2006" val="1"/>
            </a:ext>
          </a:extLst>
        </p:spPr>
        <p:txBody>
          <a:bodyPr wrap="square" lIns="90000" tIns="46800" rIns="90000" bIns="46800" anchor="ctr">
            <a:spAutoFit/>
          </a:bodyPr>
          <a:lstStyle/>
          <a:p>
            <a:pPr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lang="ru-RU" sz="2400" dirty="0">
                <a:solidFill>
                  <a:srgbClr val="373737"/>
                </a:solidFill>
                <a:ea typeface="Cambria Math" panose="02040503050406030204" pitchFamily="18" charset="0"/>
              </a:rPr>
              <a:t>Использовать</a:t>
            </a:r>
            <a:r>
              <a:rPr lang="en-US" sz="2400" dirty="0">
                <a:solidFill>
                  <a:srgbClr val="373737"/>
                </a:solidFill>
                <a:ea typeface="Cambria Math" panose="02040503050406030204" pitchFamily="18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ea typeface="Cambria Math" panose="02040503050406030204" pitchFamily="18" charset="0"/>
              </a:rPr>
              <a:t>соотношение</a:t>
            </a:r>
            <a:r>
              <a:rPr lang="en-US" sz="2400" dirty="0">
                <a:solidFill>
                  <a:srgbClr val="373737"/>
                </a:solidFill>
                <a:ea typeface="Cambria Math" panose="02040503050406030204" pitchFamily="18" charset="0"/>
              </a:rPr>
              <a:t>:</a:t>
            </a:r>
            <a:r>
              <a:rPr lang="ru-RU" sz="2400" dirty="0">
                <a:solidFill>
                  <a:srgbClr val="373737"/>
                </a:solidFill>
                <a:ea typeface="Cambria Math" panose="02040503050406030204" pitchFamily="18" charset="0"/>
              </a:rPr>
              <a:t> 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CD662AC7-0D2A-46DB-BB94-67B58BD4B193}"/>
                  </a:ext>
                </a:extLst>
              </p:cNvPr>
              <p:cNvSpPr/>
              <p:nvPr/>
            </p:nvSpPr>
            <p:spPr>
              <a:xfrm>
                <a:off x="1043608" y="4126237"/>
                <a:ext cx="4871398" cy="961353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func>
                                    <m:func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ln</m:t>
                                      </m:r>
                                    </m:fName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e>
                                  </m:func>
                                </m:num>
                                <m:den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𝜕𝜃</m:t>
                                  </m:r>
                                </m:den>
                              </m:f>
                            </m:e>
                          </m:d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func>
                                        <m:funcPr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40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ln</m:t>
                                          </m:r>
                                        </m:fName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𝐿</m:t>
                                          </m:r>
                                        </m:e>
                                      </m:func>
                                    </m:num>
                                    <m:den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𝜕𝜃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</m:e>
                      </m:d>
                      <m:sSub>
                        <m:sSub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CD662AC7-0D2A-46DB-BB94-67B58BD4B19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4126237"/>
                <a:ext cx="4871398" cy="961353"/>
              </a:xfrm>
              <a:prstGeom prst="rect">
                <a:avLst/>
              </a:prstGeom>
              <a:blipFill>
                <a:blip r:embed="rId7"/>
                <a:stretch>
                  <a:fillRect l="-5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002D3995-498D-40DC-BBA3-14F3DC468F31}"/>
              </a:ext>
            </a:extLst>
          </p:cNvPr>
          <p:cNvCxnSpPr>
            <a:cxnSpLocks/>
          </p:cNvCxnSpPr>
          <p:nvPr/>
        </p:nvCxnSpPr>
        <p:spPr>
          <a:xfrm>
            <a:off x="4520894" y="2102192"/>
            <a:ext cx="0" cy="1292166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9F35F091-1C10-4C94-9FA6-50AC644CCF88}"/>
                  </a:ext>
                </a:extLst>
              </p:cNvPr>
              <p:cNvSpPr/>
              <p:nvPr/>
            </p:nvSpPr>
            <p:spPr>
              <a:xfrm>
                <a:off x="5734036" y="4056634"/>
                <a:ext cx="2043829" cy="1100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ru-RU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acc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9F35F091-1C10-4C94-9FA6-50AC644CCF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4036" y="4056634"/>
                <a:ext cx="2043829" cy="110055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34621AF-1731-4F09-A6BA-BFA18F527D48}"/>
                  </a:ext>
                </a:extLst>
              </p:cNvPr>
              <p:cNvSpPr txBox="1"/>
              <p:nvPr/>
            </p:nvSpPr>
            <p:spPr>
              <a:xfrm>
                <a:off x="612000" y="5237554"/>
                <a:ext cx="8045395" cy="12157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Здесь</a:t>
                </a:r>
                <a:r>
                  <a:rPr lang="ru-RU" sz="2400" dirty="0">
                    <a:solidFill>
                      <a:srgbClr val="2459A4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градиент функции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 i="0" dirty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</m:func>
                    <m:r>
                      <a:rPr lang="en-US" sz="2400" b="0" i="1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найденный для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 err="1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го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наблюдения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</m:acc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 dirty="0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значение градиента в точке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</m:e>
                      <m:sub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𝑀𝐿</m:t>
                        </m:r>
                      </m:sub>
                    </m:sSub>
                  </m:oMath>
                </a14:m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 marL="342900" indent="-342900">
                  <a:buClr>
                    <a:srgbClr val="2459A4"/>
                  </a:buClr>
                  <a:buFont typeface="Arial" panose="020B0604020202020204" pitchFamily="34" charset="0"/>
                  <a:buChar char="•"/>
                </a:pPr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34621AF-1731-4F09-A6BA-BFA18F527D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00" y="5237554"/>
                <a:ext cx="8045395" cy="1215782"/>
              </a:xfrm>
              <a:prstGeom prst="rect">
                <a:avLst/>
              </a:prstGeom>
              <a:blipFill>
                <a:blip r:embed="rId9"/>
                <a:stretch>
                  <a:fillRect l="-1136" t="-35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tangle">
            <a:extLst>
              <a:ext uri="{FF2B5EF4-FFF2-40B4-BE49-F238E27FC236}">
                <a16:creationId xmlns:a16="http://schemas.microsoft.com/office/drawing/2014/main" id="{5F9CF30B-4CD0-47AB-9DEF-2D68DC9ABCEA}"/>
              </a:ext>
            </a:extLst>
          </p:cNvPr>
          <p:cNvSpPr/>
          <p:nvPr/>
        </p:nvSpPr>
        <p:spPr>
          <a:xfrm>
            <a:off x="487822" y="620688"/>
            <a:ext cx="8476666" cy="738082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>
              <a:latin typeface="DIN Alternate Bold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F15B17FD-325E-4F3A-891D-5051D31268D3}"/>
              </a:ext>
            </a:extLst>
          </p:cNvPr>
          <p:cNvGrpSpPr/>
          <p:nvPr/>
        </p:nvGrpSpPr>
        <p:grpSpPr>
          <a:xfrm>
            <a:off x="679223" y="758897"/>
            <a:ext cx="8409780" cy="461665"/>
            <a:chOff x="821455" y="741261"/>
            <a:chExt cx="8409780" cy="461665"/>
          </a:xfrm>
        </p:grpSpPr>
        <p:sp>
          <p:nvSpPr>
            <p:cNvPr id="21" name="Shape">
              <a:extLst>
                <a:ext uri="{FF2B5EF4-FFF2-40B4-BE49-F238E27FC236}">
                  <a16:creationId xmlns:a16="http://schemas.microsoft.com/office/drawing/2014/main" id="{6C9A8E74-75DA-47ED-9F4A-0F6B76C9FC11}"/>
                </a:ext>
              </a:extLst>
            </p:cNvPr>
            <p:cNvSpPr/>
            <p:nvPr/>
          </p:nvSpPr>
          <p:spPr>
            <a:xfrm>
              <a:off x="821455" y="820984"/>
              <a:ext cx="292377" cy="2923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6" y="0"/>
                  </a:moveTo>
                  <a:cubicBezTo>
                    <a:pt x="7318" y="0"/>
                    <a:pt x="4803" y="1006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6"/>
                    <a:pt x="12354" y="0"/>
                    <a:pt x="9836" y="0"/>
                  </a:cubicBezTo>
                  <a:close/>
                  <a:moveTo>
                    <a:pt x="13983" y="5123"/>
                  </a:moveTo>
                  <a:cubicBezTo>
                    <a:pt x="14087" y="5103"/>
                    <a:pt x="14195" y="5105"/>
                    <a:pt x="14299" y="5134"/>
                  </a:cubicBezTo>
                  <a:cubicBezTo>
                    <a:pt x="14448" y="5167"/>
                    <a:pt x="14626" y="5294"/>
                    <a:pt x="14916" y="5503"/>
                  </a:cubicBezTo>
                  <a:lnTo>
                    <a:pt x="15395" y="5850"/>
                  </a:lnTo>
                  <a:cubicBezTo>
                    <a:pt x="15685" y="6060"/>
                    <a:pt x="15861" y="6185"/>
                    <a:pt x="15943" y="6319"/>
                  </a:cubicBezTo>
                  <a:cubicBezTo>
                    <a:pt x="16068" y="6503"/>
                    <a:pt x="16108" y="6740"/>
                    <a:pt x="16054" y="6959"/>
                  </a:cubicBezTo>
                  <a:cubicBezTo>
                    <a:pt x="16022" y="7115"/>
                    <a:pt x="15901" y="7295"/>
                    <a:pt x="15701" y="7598"/>
                  </a:cubicBezTo>
                  <a:lnTo>
                    <a:pt x="10031" y="16178"/>
                  </a:lnTo>
                  <a:cubicBezTo>
                    <a:pt x="9831" y="16481"/>
                    <a:pt x="9712" y="16665"/>
                    <a:pt x="9583" y="16752"/>
                  </a:cubicBezTo>
                  <a:cubicBezTo>
                    <a:pt x="9407" y="16882"/>
                    <a:pt x="9186" y="16925"/>
                    <a:pt x="8978" y="16867"/>
                  </a:cubicBezTo>
                  <a:cubicBezTo>
                    <a:pt x="8962" y="16864"/>
                    <a:pt x="8930" y="16834"/>
                    <a:pt x="8914" y="16829"/>
                  </a:cubicBezTo>
                  <a:cubicBezTo>
                    <a:pt x="8913" y="16829"/>
                    <a:pt x="8910" y="16829"/>
                    <a:pt x="8909" y="16829"/>
                  </a:cubicBezTo>
                  <a:cubicBezTo>
                    <a:pt x="8793" y="16803"/>
                    <a:pt x="8623" y="16675"/>
                    <a:pt x="8435" y="16542"/>
                  </a:cubicBezTo>
                  <a:cubicBezTo>
                    <a:pt x="8403" y="16519"/>
                    <a:pt x="8396" y="16523"/>
                    <a:pt x="8361" y="16498"/>
                  </a:cubicBezTo>
                  <a:cubicBezTo>
                    <a:pt x="8359" y="16497"/>
                    <a:pt x="8358" y="16499"/>
                    <a:pt x="8356" y="16498"/>
                  </a:cubicBezTo>
                  <a:cubicBezTo>
                    <a:pt x="8330" y="16479"/>
                    <a:pt x="8326" y="16480"/>
                    <a:pt x="8298" y="16459"/>
                  </a:cubicBezTo>
                  <a:lnTo>
                    <a:pt x="4278" y="13548"/>
                  </a:lnTo>
                  <a:cubicBezTo>
                    <a:pt x="3988" y="13339"/>
                    <a:pt x="3812" y="13214"/>
                    <a:pt x="3730" y="13079"/>
                  </a:cubicBezTo>
                  <a:cubicBezTo>
                    <a:pt x="3605" y="12895"/>
                    <a:pt x="3564" y="12664"/>
                    <a:pt x="3619" y="12445"/>
                  </a:cubicBezTo>
                  <a:cubicBezTo>
                    <a:pt x="3651" y="12289"/>
                    <a:pt x="3772" y="12103"/>
                    <a:pt x="3972" y="11800"/>
                  </a:cubicBezTo>
                  <a:lnTo>
                    <a:pt x="4304" y="11298"/>
                  </a:lnTo>
                  <a:cubicBezTo>
                    <a:pt x="4504" y="10995"/>
                    <a:pt x="4623" y="10811"/>
                    <a:pt x="4752" y="10725"/>
                  </a:cubicBezTo>
                  <a:cubicBezTo>
                    <a:pt x="4928" y="10594"/>
                    <a:pt x="5154" y="10552"/>
                    <a:pt x="5363" y="10609"/>
                  </a:cubicBezTo>
                  <a:cubicBezTo>
                    <a:pt x="5512" y="10642"/>
                    <a:pt x="5685" y="10769"/>
                    <a:pt x="5974" y="10978"/>
                  </a:cubicBezTo>
                  <a:lnTo>
                    <a:pt x="8588" y="12870"/>
                  </a:lnTo>
                  <a:lnTo>
                    <a:pt x="13245" y="5823"/>
                  </a:lnTo>
                  <a:cubicBezTo>
                    <a:pt x="13445" y="5520"/>
                    <a:pt x="13565" y="5336"/>
                    <a:pt x="13693" y="5249"/>
                  </a:cubicBezTo>
                  <a:cubicBezTo>
                    <a:pt x="13781" y="5184"/>
                    <a:pt x="13879" y="5142"/>
                    <a:pt x="13983" y="5123"/>
                  </a:cubicBezTo>
                  <a:close/>
                </a:path>
              </a:pathLst>
            </a:custGeom>
            <a:solidFill>
              <a:srgbClr val="416F2F"/>
            </a:solidFill>
            <a:ln w="3175">
              <a:miter lim="400000"/>
            </a:ln>
          </p:spPr>
          <p:txBody>
            <a:bodyPr lIns="24207" tIns="24207" rIns="24207" bIns="24207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1pPr>
              <a:lvl2pPr marL="0" marR="0" indent="3429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2pPr>
              <a:lvl3pPr marL="0" marR="0" indent="6858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3pPr>
              <a:lvl4pPr marL="0" marR="0" indent="10287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4pPr>
              <a:lvl5pPr marL="0" marR="0" indent="13716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5pPr>
              <a:lvl6pPr marL="0" marR="0" indent="17145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6pPr>
              <a:lvl7pPr marL="0" marR="0" indent="20574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7pPr>
              <a:lvl8pPr marL="0" marR="0" indent="24003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8pPr>
              <a:lvl9pPr marL="0" marR="0" indent="27432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9pPr>
            </a:lstStyle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26118FD8-D7AF-45B6-9A57-070C13CDFF54}"/>
                </a:ext>
              </a:extLst>
            </p:cNvPr>
            <p:cNvSpPr/>
            <p:nvPr/>
          </p:nvSpPr>
          <p:spPr>
            <a:xfrm>
              <a:off x="1185840" y="741261"/>
              <a:ext cx="8045395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Clr>
                  <a:srgbClr val="2557A1"/>
                </a:buClr>
              </a:pPr>
              <a:r>
                <a:rPr lang="ru-RU" sz="2400" dirty="0">
                  <a:solidFill>
                    <a:srgbClr val="416F2F"/>
                  </a:solidFill>
                  <a:latin typeface="Myriad Pro" panose="020B0503030403020204" pitchFamily="34" charset="0"/>
                </a:rPr>
                <a:t>Не нужно делать никаких дополнительных вычислений</a:t>
              </a:r>
              <a:endParaRPr lang="en-US" sz="2400" dirty="0">
                <a:solidFill>
                  <a:srgbClr val="416F2F"/>
                </a:solidFill>
                <a:latin typeface="Myriad Pro" panose="020B0503030403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6688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0" name="applause.wav"/>
          </p:stSnd>
        </p:sndAc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95537" y="116632"/>
            <a:ext cx="8640959" cy="626469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Ins="0" bIns="0" anchor="ctr">
            <a:noAutofit/>
          </a:bodyPr>
          <a:lstStyle>
            <a:defPPr>
              <a:defRPr lang="ru-RU"/>
            </a:defPPr>
            <a:lvl1pPr>
              <a:defRPr sz="3200" b="1">
                <a:solidFill>
                  <a:srgbClr val="28516A"/>
                </a:solidFill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yriad Pro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yriad Pro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yriad Pro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 pitchFamily="34" charset="0"/>
              </a:defRPr>
            </a:lvl9pPr>
          </a:lstStyle>
          <a:p>
            <a:pPr algn="ctr"/>
            <a:r>
              <a:rPr lang="ru-RU" altLang="ru-RU" dirty="0"/>
              <a:t>Пример</a:t>
            </a:r>
            <a:r>
              <a:rPr lang="en-US" altLang="ru-RU" dirty="0"/>
              <a:t>:</a:t>
            </a:r>
            <a:r>
              <a:rPr lang="ru-RU" altLang="ru-RU" dirty="0"/>
              <a:t> Нормальное распределение</a:t>
            </a:r>
          </a:p>
        </p:txBody>
      </p:sp>
    </p:spTree>
    <p:extLst>
      <p:ext uri="{BB962C8B-B14F-4D97-AF65-F5344CB8AC3E}">
        <p14:creationId xmlns:p14="http://schemas.microsoft.com/office/powerpoint/2010/main" val="283846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543D074C-467E-D54F-8143-476DD92A3273}"/>
                  </a:ext>
                </a:extLst>
              </p:cNvPr>
              <p:cNvSpPr/>
              <p:nvPr/>
            </p:nvSpPr>
            <p:spPr>
              <a:xfrm>
                <a:off x="1296000" y="1268760"/>
                <a:ext cx="7172669" cy="730841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</m:func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fun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limLow>
                        <m:limLow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lim>
                      </m:limLow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543D074C-467E-D54F-8143-476DD92A327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000" y="1268760"/>
                <a:ext cx="7172669" cy="73084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E5C66DB-01A3-D34E-96F9-9F7C374862F1}"/>
              </a:ext>
            </a:extLst>
          </p:cNvPr>
          <p:cNvSpPr/>
          <p:nvPr/>
        </p:nvSpPr>
        <p:spPr>
          <a:xfrm>
            <a:off x="612000" y="692696"/>
            <a:ext cx="29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Прологарифмируем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4C4EC476-B89D-0D42-8BDA-8463FD7F2E1A}"/>
              </a:ext>
            </a:extLst>
          </p:cNvPr>
          <p:cNvSpPr/>
          <p:nvPr/>
        </p:nvSpPr>
        <p:spPr>
          <a:xfrm>
            <a:off x="612000" y="2160000"/>
            <a:ext cx="31790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Первые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9AE32CBF-B33E-F84D-8947-84FE369D033F}"/>
                  </a:ext>
                </a:extLst>
              </p:cNvPr>
              <p:cNvSpPr/>
              <p:nvPr/>
            </p:nvSpPr>
            <p:spPr>
              <a:xfrm>
                <a:off x="1259632" y="2852936"/>
                <a:ext cx="4790349" cy="1664815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func>
                                    <m:func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ln</m:t>
                                      </m:r>
                                    </m:fName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e>
                                  </m:func>
                                </m:num>
                                <m:den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𝜕𝜇</m:t>
                                  </m:r>
                                </m:den>
                              </m:f>
                              <m: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p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∑</m:t>
                              </m:r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e>
                              <m:f>
                                <m:f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func>
                                    <m:func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ln</m:t>
                                      </m:r>
                                    </m:fName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e>
                                  </m:func>
                                </m:num>
                                <m:den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p>
                                    <m:s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r>
                                <a:rPr lang="ru-RU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sSup>
                                    <m:sSup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p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2 </m:t>
                                  </m:r>
                                  <m:sSup>
                                    <m:s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4</m:t>
                                      </m:r>
                                    </m:sup>
                                  </m:s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den>
                              </m:f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 ∑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eqArr>
                        </m:e>
                      </m:d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9AE32CBF-B33E-F84D-8947-84FE369D033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9632" y="2852936"/>
                <a:ext cx="4790349" cy="166481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4BD4E094-5ECE-4998-B3CC-2DD0A43E1484}"/>
              </a:ext>
            </a:extLst>
          </p:cNvPr>
          <p:cNvGrpSpPr/>
          <p:nvPr/>
        </p:nvGrpSpPr>
        <p:grpSpPr>
          <a:xfrm>
            <a:off x="1619672" y="4950281"/>
            <a:ext cx="2630335" cy="1204653"/>
            <a:chOff x="1296000" y="4852230"/>
            <a:chExt cx="2630335" cy="120465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" name="Прямоугольник 1">
                  <a:extLst>
                    <a:ext uri="{FF2B5EF4-FFF2-40B4-BE49-F238E27FC236}">
                      <a16:creationId xmlns:a16="http://schemas.microsoft.com/office/drawing/2014/main" id="{FA1ED4E0-97EC-4C49-A453-C67BB89925F4}"/>
                    </a:ext>
                  </a:extLst>
                </p:cNvPr>
                <p:cNvSpPr/>
                <p:nvPr/>
              </p:nvSpPr>
              <p:spPr>
                <a:xfrm>
                  <a:off x="1296000" y="4852230"/>
                  <a:ext cx="1165640" cy="369332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𝑀𝐿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acc>
                          <m:accPr>
                            <m:chr m:val="̅"/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2" name="Прямоугольник 1">
                  <a:extLst>
                    <a:ext uri="{FF2B5EF4-FFF2-40B4-BE49-F238E27FC236}">
                      <a16:creationId xmlns:a16="http://schemas.microsoft.com/office/drawing/2014/main" id="{FA1ED4E0-97EC-4C49-A453-C67BB89925F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4852230"/>
                  <a:ext cx="1165640" cy="369332"/>
                </a:xfrm>
                <a:prstGeom prst="rect">
                  <a:avLst/>
                </a:prstGeom>
                <a:blipFill>
                  <a:blip r:embed="rId6"/>
                  <a:stretch>
                    <a:fillRect l="-9424" t="-13115" r="-30890" b="-26230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" name="Прямоугольник 2">
                  <a:extLst>
                    <a:ext uri="{FF2B5EF4-FFF2-40B4-BE49-F238E27FC236}">
                      <a16:creationId xmlns:a16="http://schemas.microsoft.com/office/drawing/2014/main" id="{ECA8853B-0DC8-2F41-B3C9-FC28A6805AAE}"/>
                    </a:ext>
                  </a:extLst>
                </p:cNvPr>
                <p:cNvSpPr/>
                <p:nvPr/>
              </p:nvSpPr>
              <p:spPr>
                <a:xfrm>
                  <a:off x="1296000" y="5362975"/>
                  <a:ext cx="2630335" cy="693908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acc>
                              <m:accPr>
                                <m:chr m:val="̂"/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𝑀𝐿</m:t>
                            </m:r>
                          </m:sub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  <m: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∑</m:t>
                        </m:r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solidFill>
                                      <a:srgbClr val="28516A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̅"/>
                                    <m:ctrlP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28516A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acc>
                              </m:e>
                            </m:d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ru-RU" sz="2400" dirty="0">
                    <a:solidFill>
                      <a:srgbClr val="28516A"/>
                    </a:solidFill>
                  </a:endParaRPr>
                </a:p>
              </p:txBody>
            </p:sp>
          </mc:Choice>
          <mc:Fallback xmlns="">
            <p:sp>
              <p:nvSpPr>
                <p:cNvPr id="3" name="Прямоугольник 2">
                  <a:extLst>
                    <a:ext uri="{FF2B5EF4-FFF2-40B4-BE49-F238E27FC236}">
                      <a16:creationId xmlns:a16="http://schemas.microsoft.com/office/drawing/2014/main" id="{ECA8853B-0DC8-2F41-B3C9-FC28A6805AA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6000" y="5362975"/>
                  <a:ext cx="2630335" cy="693908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536D0A2-C1E1-0849-AFF7-BFCCBB15E555}"/>
              </a:ext>
            </a:extLst>
          </p:cNvPr>
          <p:cNvSpPr/>
          <p:nvPr/>
        </p:nvSpPr>
        <p:spPr>
          <a:xfrm>
            <a:off x="1331640" y="4786782"/>
            <a:ext cx="3024336" cy="1522538"/>
          </a:xfrm>
          <a:prstGeom prst="rect">
            <a:avLst/>
          </a:prstGeom>
          <a:noFill/>
          <a:ln w="41275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416F2F"/>
              </a:solidFill>
            </a:endParaRPr>
          </a:p>
        </p:txBody>
      </p:sp>
      <p:sp>
        <p:nvSpPr>
          <p:cNvPr id="12" name="Прямоугольник 1">
            <a:extLst>
              <a:ext uri="{FF2B5EF4-FFF2-40B4-BE49-F238E27FC236}">
                <a16:creationId xmlns:a16="http://schemas.microsoft.com/office/drawing/2014/main" id="{E59DE616-374E-B247-90C1-EA6E1F80370F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</p:spTree>
    <p:extLst>
      <p:ext uri="{BB962C8B-B14F-4D97-AF65-F5344CB8AC3E}">
        <p14:creationId xmlns:p14="http://schemas.microsoft.com/office/powerpoint/2010/main" val="40420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8" name="applause.wav"/>
          </p:stSnd>
        </p:sndAc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Задача о фонтане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9FFD39-88A2-4496-9BC0-A9CC96A24CF3}"/>
              </a:ext>
            </a:extLst>
          </p:cNvPr>
          <p:cNvSpPr txBox="1"/>
          <p:nvPr/>
        </p:nvSpPr>
        <p:spPr>
          <a:xfrm>
            <a:off x="611560" y="3107283"/>
            <a:ext cx="3345829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Фонтан работает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раз в год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Фонтан работает каждые выходные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Фонтан работает всегда</a:t>
            </a:r>
          </a:p>
        </p:txBody>
      </p:sp>
      <p:sp>
        <p:nvSpPr>
          <p:cNvPr id="11" name="Как оценить:…">
            <a:extLst>
              <a:ext uri="{FF2B5EF4-FFF2-40B4-BE49-F238E27FC236}">
                <a16:creationId xmlns:a16="http://schemas.microsoft.com/office/drawing/2014/main" id="{9D1ABF0E-2718-45E1-9758-53705CFA99F4}"/>
              </a:ext>
            </a:extLst>
          </p:cNvPr>
          <p:cNvSpPr txBox="1"/>
          <p:nvPr/>
        </p:nvSpPr>
        <p:spPr>
          <a:xfrm>
            <a:off x="611560" y="2572599"/>
            <a:ext cx="1619752" cy="3413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>
            <a:spAutoFit/>
          </a:bodyPr>
          <a:lstStyle/>
          <a:p>
            <a:pPr algn="ct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lang="ru-RU" sz="2400" dirty="0">
                <a:solidFill>
                  <a:srgbClr val="28516A"/>
                </a:solidFill>
              </a:rPr>
              <a:t>Гипотезы</a:t>
            </a:r>
            <a:r>
              <a:rPr lang="en-US" sz="2400" dirty="0">
                <a:solidFill>
                  <a:srgbClr val="28516A"/>
                </a:solidFill>
              </a:rPr>
              <a:t>:</a:t>
            </a:r>
            <a:endParaRPr sz="2400" dirty="0">
              <a:solidFill>
                <a:srgbClr val="28516A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BBF2E1D-8306-4BEA-A6E9-DA2E65110775}"/>
              </a:ext>
            </a:extLst>
          </p:cNvPr>
          <p:cNvSpPr txBox="1"/>
          <p:nvPr/>
        </p:nvSpPr>
        <p:spPr>
          <a:xfrm>
            <a:off x="611560" y="692696"/>
            <a:ext cx="8532440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Юра приехал в южный город и увидел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что там есть фонтан и он работает</a:t>
            </a:r>
          </a:p>
          <a:p>
            <a:pPr marL="342900" indent="-342900"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А как часто он работает?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2E2F640-73DB-4D0E-B0CE-AF55F09DE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20180"/>
            <a:ext cx="1028700" cy="1028700"/>
          </a:xfrm>
          <a:prstGeom prst="rect">
            <a:avLst/>
          </a:prstGeom>
        </p:spPr>
      </p:pic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6DD7D8F1-125C-4A68-AAD7-C2E2BC7F3353}"/>
              </a:ext>
            </a:extLst>
          </p:cNvPr>
          <p:cNvSpPr/>
          <p:nvPr/>
        </p:nvSpPr>
        <p:spPr>
          <a:xfrm>
            <a:off x="611560" y="6191726"/>
            <a:ext cx="1718099" cy="261610"/>
          </a:xfrm>
          <a:prstGeom prst="rect">
            <a:avLst/>
          </a:prstGeom>
          <a:ln w="38100">
            <a:noFill/>
          </a:ln>
        </p:spPr>
        <p:txBody>
          <a:bodyPr wrap="none" lIns="0" tIns="0" rIns="0" bIns="0">
            <a:noAutofit/>
          </a:bodyPr>
          <a:lstStyle/>
          <a:p>
            <a:r>
              <a:rPr lang="en" sz="1100" dirty="0" err="1">
                <a:solidFill>
                  <a:schemeClr val="bg1">
                    <a:lumMod val="75000"/>
                  </a:schemeClr>
                </a:solidFill>
              </a:rPr>
              <a:t>vk.com</a:t>
            </a:r>
            <a:endParaRPr lang="ru-RU" sz="11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7FBDBB3-135E-4C0D-9414-8B65340147A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1427461"/>
            <a:ext cx="2602104" cy="2492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267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9864B36B-BED7-F24D-A342-74B4FD211369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C50315CD-DACD-4551-93D8-BABB41E637AB}"/>
                  </a:ext>
                </a:extLst>
              </p:cNvPr>
              <p:cNvSpPr/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C50315CD-DACD-4551-93D8-BABB41E637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  <a:blipFill>
                <a:blip r:embed="rId4"/>
                <a:stretch>
                  <a:fillRect l="-2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055417BE-B29B-4C50-B27D-62974DD30C52}"/>
                  </a:ext>
                </a:extLst>
              </p:cNvPr>
              <p:cNvSpPr/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055417BE-B29B-4C50-B27D-62974DD30C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  <a:blipFill>
                <a:blip r:embed="rId5"/>
                <a:stretch>
                  <a:fillRect l="-17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474F050-3CAB-479A-B240-50FD5A835650}"/>
              </a:ext>
            </a:extLst>
          </p:cNvPr>
          <p:cNvSpPr/>
          <p:nvPr/>
        </p:nvSpPr>
        <p:spPr>
          <a:xfrm>
            <a:off x="612000" y="692696"/>
            <a:ext cx="31790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Первые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2462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9864B36B-BED7-F24D-A342-74B4FD211369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068AF7E2-7DBA-43AB-89CA-615F0309095B}"/>
                  </a:ext>
                </a:extLst>
              </p:cNvPr>
              <p:cNvSpPr/>
              <p:nvPr/>
            </p:nvSpPr>
            <p:spPr>
              <a:xfrm>
                <a:off x="3139743" y="2646449"/>
                <a:ext cx="1124860" cy="8912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068AF7E2-7DBA-43AB-89CA-615F0309095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9743" y="2646449"/>
                <a:ext cx="1124860" cy="89127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68B4E73F-B80B-4600-9F77-58ACB2713235}"/>
                  </a:ext>
                </a:extLst>
              </p:cNvPr>
              <p:cNvSpPr/>
              <p:nvPr/>
            </p:nvSpPr>
            <p:spPr>
              <a:xfrm>
                <a:off x="5915251" y="3590959"/>
                <a:ext cx="1188210" cy="89896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68B4E73F-B80B-4600-9F77-58ACB271323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5251" y="3590959"/>
                <a:ext cx="1188210" cy="89896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F153A067-BA4E-4464-B2F0-04AD49754A7C}"/>
                  </a:ext>
                </a:extLst>
              </p:cNvPr>
              <p:cNvSpPr/>
              <p:nvPr/>
            </p:nvSpPr>
            <p:spPr>
              <a:xfrm>
                <a:off x="5892510" y="2619513"/>
                <a:ext cx="1204561" cy="8912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F153A067-BA4E-4464-B2F0-04AD49754A7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92510" y="2619513"/>
                <a:ext cx="1204561" cy="89127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781947FB-E746-4406-A308-3621F9A94994}"/>
                  </a:ext>
                </a:extLst>
              </p:cNvPr>
              <p:cNvSpPr/>
              <p:nvPr/>
            </p:nvSpPr>
            <p:spPr>
              <a:xfrm>
                <a:off x="3065106" y="3605427"/>
                <a:ext cx="1204561" cy="8912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781947FB-E746-4406-A308-3621F9A9499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5106" y="3605427"/>
                <a:ext cx="1204561" cy="89127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FE0B764-F8C4-48D5-BBCB-52C0016C30CD}"/>
                  </a:ext>
                </a:extLst>
              </p:cNvPr>
              <p:cNvSpPr txBox="1"/>
              <p:nvPr/>
            </p:nvSpPr>
            <p:spPr>
              <a:xfrm>
                <a:off x="1187624" y="2683683"/>
                <a:ext cx="7102137" cy="17534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noFill/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 smtClean="0">
                              <a:noFill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noFill/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noFill/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/>
                            <m:e/>
                            <m:e/>
                            <m:e/>
                            <m:e/>
                          </m:eqArr>
                          <m:r>
                            <a:rPr lang="ru-RU" b="0" i="1" smtClean="0">
                              <a:noFill/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</m:t>
                          </m:r>
                          <m:r>
                            <a:rPr lang="ru-RU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</m:t>
                          </m: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                                                 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FE0B764-F8C4-48D5-BBCB-52C0016C30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2683683"/>
                <a:ext cx="7102137" cy="175342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F2F5B542-CD02-4829-8C07-3498A9C27AD5}"/>
                  </a:ext>
                </a:extLst>
              </p:cNvPr>
              <p:cNvSpPr/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F2F5B542-CD02-4829-8C07-3498A9C27AD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  <a:blipFill>
                <a:blip r:embed="rId9"/>
                <a:stretch>
                  <a:fillRect l="-2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FFF39DDE-0867-451F-95B8-2D848A41A2C5}"/>
                  </a:ext>
                </a:extLst>
              </p:cNvPr>
              <p:cNvSpPr/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FFF39DDE-0867-451F-95B8-2D848A41A2C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  <a:blipFill>
                <a:blip r:embed="rId10"/>
                <a:stretch>
                  <a:fillRect l="-17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AF8C69A2-8519-425C-8A53-B8420B08F46B}"/>
              </a:ext>
            </a:extLst>
          </p:cNvPr>
          <p:cNvSpPr/>
          <p:nvPr/>
        </p:nvSpPr>
        <p:spPr>
          <a:xfrm>
            <a:off x="612000" y="692696"/>
            <a:ext cx="31790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Первые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4822701F-7A9A-4ECB-A3E6-217892B9434E}"/>
              </a:ext>
            </a:extLst>
          </p:cNvPr>
          <p:cNvSpPr/>
          <p:nvPr/>
        </p:nvSpPr>
        <p:spPr>
          <a:xfrm>
            <a:off x="612000" y="2132856"/>
            <a:ext cx="31357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Вторые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AF08A13-0BC8-46E8-8BBD-7430170B4BDA}"/>
                  </a:ext>
                </a:extLst>
              </p:cNvPr>
              <p:cNvSpPr txBox="1"/>
              <p:nvPr/>
            </p:nvSpPr>
            <p:spPr>
              <a:xfrm>
                <a:off x="1406609" y="3320708"/>
                <a:ext cx="7200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</m:oMath>
                  </m:oMathPara>
                </a14:m>
                <a:endParaRPr lang="ru-RU" sz="2400" i="1" dirty="0">
                  <a:solidFill>
                    <a:srgbClr val="28516A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AF08A13-0BC8-46E8-8BBD-7430170B4B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6609" y="3320708"/>
                <a:ext cx="720080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38356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9864B36B-BED7-F24D-A342-74B4FD211369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109FEDD3-AB00-4A27-B41F-5BC7792CBCFF}"/>
                  </a:ext>
                </a:extLst>
              </p:cNvPr>
              <p:cNvSpPr/>
              <p:nvPr/>
            </p:nvSpPr>
            <p:spPr>
              <a:xfrm>
                <a:off x="5915251" y="3590959"/>
                <a:ext cx="1188210" cy="89896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109FEDD3-AB00-4A27-B41F-5BC7792CBC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5251" y="3590959"/>
                <a:ext cx="1188210" cy="8989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72DCE7A7-EF8F-406B-B06C-7C0CF9123E11}"/>
                  </a:ext>
                </a:extLst>
              </p:cNvPr>
              <p:cNvSpPr/>
              <p:nvPr/>
            </p:nvSpPr>
            <p:spPr>
              <a:xfrm>
                <a:off x="5892510" y="2619513"/>
                <a:ext cx="1204561" cy="8912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72DCE7A7-EF8F-406B-B06C-7C0CF9123E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92510" y="2619513"/>
                <a:ext cx="1204561" cy="89127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C65BA609-A5C0-4632-8B0C-78660EAD6900}"/>
                  </a:ext>
                </a:extLst>
              </p:cNvPr>
              <p:cNvSpPr/>
              <p:nvPr/>
            </p:nvSpPr>
            <p:spPr>
              <a:xfrm>
                <a:off x="3065106" y="3605427"/>
                <a:ext cx="1204561" cy="8912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C65BA609-A5C0-4632-8B0C-78660EAD690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5106" y="3605427"/>
                <a:ext cx="1204561" cy="89127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13A510D-EF3F-4919-A2D0-7060EBD27B28}"/>
                  </a:ext>
                </a:extLst>
              </p:cNvPr>
              <p:cNvSpPr txBox="1"/>
              <p:nvPr/>
            </p:nvSpPr>
            <p:spPr>
              <a:xfrm>
                <a:off x="1187624" y="2683683"/>
                <a:ext cx="7102137" cy="17534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noFill/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 smtClean="0">
                              <a:noFill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noFill/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noFill/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/>
                            <m:e/>
                            <m:e/>
                            <m:e/>
                            <m:e/>
                          </m:eqArr>
                          <m:r>
                            <a:rPr lang="ru-RU" b="0" i="1" smtClean="0">
                              <a:noFill/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</m:t>
                          </m:r>
                          <m:r>
                            <a:rPr lang="ru-RU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</m:t>
                          </m: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                                                 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13A510D-EF3F-4919-A2D0-7060EBD27B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2683683"/>
                <a:ext cx="7102137" cy="175342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B53D82C6-811A-4B08-9872-38959A9E8CA3}"/>
                  </a:ext>
                </a:extLst>
              </p:cNvPr>
              <p:cNvSpPr/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B53D82C6-811A-4B08-9872-38959A9E8C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  <a:blipFill>
                <a:blip r:embed="rId8"/>
                <a:stretch>
                  <a:fillRect l="-2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E36D2529-CEF5-420E-8129-2CF61DB0E7D0}"/>
                  </a:ext>
                </a:extLst>
              </p:cNvPr>
              <p:cNvSpPr/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E36D2529-CEF5-420E-8129-2CF61DB0E7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  <a:blipFill>
                <a:blip r:embed="rId9"/>
                <a:stretch>
                  <a:fillRect l="-17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C9D2DADA-795F-4047-BB16-90B9F43681F4}"/>
              </a:ext>
            </a:extLst>
          </p:cNvPr>
          <p:cNvSpPr/>
          <p:nvPr/>
        </p:nvSpPr>
        <p:spPr>
          <a:xfrm>
            <a:off x="612000" y="692696"/>
            <a:ext cx="31790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Первые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F0A42CAC-A65B-4B71-BBFC-156FD41F464D}"/>
              </a:ext>
            </a:extLst>
          </p:cNvPr>
          <p:cNvSpPr/>
          <p:nvPr/>
        </p:nvSpPr>
        <p:spPr>
          <a:xfrm>
            <a:off x="612000" y="2132856"/>
            <a:ext cx="31357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Вторые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158C6B54-DE7A-438B-8216-6736B04DFF37}"/>
                  </a:ext>
                </a:extLst>
              </p:cNvPr>
              <p:cNvSpPr/>
              <p:nvPr/>
            </p:nvSpPr>
            <p:spPr>
              <a:xfrm>
                <a:off x="3435251" y="2753324"/>
                <a:ext cx="890308" cy="7248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brk m:alnAt="7"/>
                        </m:rP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158C6B54-DE7A-438B-8216-6736B04DFF3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5251" y="2753324"/>
                <a:ext cx="890308" cy="724814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2AFF1D-F7F9-484E-A1F6-A5FE1AECA2B9}"/>
                  </a:ext>
                </a:extLst>
              </p:cNvPr>
              <p:cNvSpPr txBox="1"/>
              <p:nvPr/>
            </p:nvSpPr>
            <p:spPr>
              <a:xfrm>
                <a:off x="1406609" y="3320708"/>
                <a:ext cx="7200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</m:oMath>
                  </m:oMathPara>
                </a14:m>
                <a:endParaRPr lang="ru-RU" sz="2400" i="1" dirty="0">
                  <a:solidFill>
                    <a:srgbClr val="28516A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2AFF1D-F7F9-484E-A1F6-A5FE1AECA2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6609" y="3320708"/>
                <a:ext cx="720080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621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9864B36B-BED7-F24D-A342-74B4FD211369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83F9336B-2940-4CBE-9183-DA73644E42A3}"/>
                  </a:ext>
                </a:extLst>
              </p:cNvPr>
              <p:cNvSpPr/>
              <p:nvPr/>
            </p:nvSpPr>
            <p:spPr>
              <a:xfrm>
                <a:off x="5892510" y="2619513"/>
                <a:ext cx="1204561" cy="8912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83F9336B-2940-4CBE-9183-DA73644E42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92510" y="2619513"/>
                <a:ext cx="1204561" cy="89127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82D0C519-3DFE-496F-90FF-EC5390CF0BD3}"/>
                  </a:ext>
                </a:extLst>
              </p:cNvPr>
              <p:cNvSpPr/>
              <p:nvPr/>
            </p:nvSpPr>
            <p:spPr>
              <a:xfrm>
                <a:off x="3065106" y="3605427"/>
                <a:ext cx="1204561" cy="8912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82D0C519-3DFE-496F-90FF-EC5390CF0B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5106" y="3605427"/>
                <a:ext cx="1204561" cy="89127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51D605F-1B37-4540-955D-16FD45CC82C3}"/>
                  </a:ext>
                </a:extLst>
              </p:cNvPr>
              <p:cNvSpPr txBox="1"/>
              <p:nvPr/>
            </p:nvSpPr>
            <p:spPr>
              <a:xfrm>
                <a:off x="1187624" y="2683683"/>
                <a:ext cx="7102137" cy="17534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noFill/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 smtClean="0">
                              <a:noFill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noFill/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noFill/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/>
                            <m:e/>
                            <m:e/>
                            <m:e/>
                            <m:e/>
                          </m:eqArr>
                          <m:r>
                            <a:rPr lang="ru-RU" b="0" i="1" smtClean="0">
                              <a:noFill/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</m:t>
                          </m:r>
                          <m:r>
                            <a:rPr lang="ru-RU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</m:t>
                          </m: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                                                 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51D605F-1B37-4540-955D-16FD45CC82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2683683"/>
                <a:ext cx="7102137" cy="175342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85711BA0-E9D2-4F88-BC43-8EB9A2156A9E}"/>
                  </a:ext>
                </a:extLst>
              </p:cNvPr>
              <p:cNvSpPr/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Прямоугольник 19">
                <a:extLst>
                  <a:ext uri="{FF2B5EF4-FFF2-40B4-BE49-F238E27FC236}">
                    <a16:creationId xmlns:a16="http://schemas.microsoft.com/office/drawing/2014/main" id="{85711BA0-E9D2-4F88-BC43-8EB9A2156A9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  <a:blipFill>
                <a:blip r:embed="rId7"/>
                <a:stretch>
                  <a:fillRect l="-2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174C7656-A4A7-4120-B5E3-E5F7BD599909}"/>
                  </a:ext>
                </a:extLst>
              </p:cNvPr>
              <p:cNvSpPr/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174C7656-A4A7-4120-B5E3-E5F7BD5999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  <a:blipFill>
                <a:blip r:embed="rId8"/>
                <a:stretch>
                  <a:fillRect l="-17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FE245B35-0571-490F-8346-C0E81178C445}"/>
              </a:ext>
            </a:extLst>
          </p:cNvPr>
          <p:cNvSpPr/>
          <p:nvPr/>
        </p:nvSpPr>
        <p:spPr>
          <a:xfrm>
            <a:off x="612000" y="692696"/>
            <a:ext cx="31790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Первые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99B3639F-F9CF-461A-BDEF-D28AF6056033}"/>
              </a:ext>
            </a:extLst>
          </p:cNvPr>
          <p:cNvSpPr/>
          <p:nvPr/>
        </p:nvSpPr>
        <p:spPr>
          <a:xfrm>
            <a:off x="612000" y="2132856"/>
            <a:ext cx="31357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Вторые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C86EDE80-51C1-40E9-93F2-9D4B83A041EB}"/>
                  </a:ext>
                </a:extLst>
              </p:cNvPr>
              <p:cNvSpPr/>
              <p:nvPr/>
            </p:nvSpPr>
            <p:spPr>
              <a:xfrm>
                <a:off x="4815629" y="3590959"/>
                <a:ext cx="2911823" cy="83343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C0504D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C0504D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C86EDE80-51C1-40E9-93F2-9D4B83A041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5629" y="3590959"/>
                <a:ext cx="2911823" cy="833433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37844A00-4873-4327-A9C9-DF34204D0F44}"/>
                  </a:ext>
                </a:extLst>
              </p:cNvPr>
              <p:cNvSpPr/>
              <p:nvPr/>
            </p:nvSpPr>
            <p:spPr>
              <a:xfrm>
                <a:off x="3435251" y="2753324"/>
                <a:ext cx="890308" cy="7248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brk m:alnAt="7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37844A00-4873-4327-A9C9-DF34204D0F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5251" y="2753324"/>
                <a:ext cx="890308" cy="724814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20AE9D5-5BBE-4EC1-82B8-508436A73628}"/>
                  </a:ext>
                </a:extLst>
              </p:cNvPr>
              <p:cNvSpPr txBox="1"/>
              <p:nvPr/>
            </p:nvSpPr>
            <p:spPr>
              <a:xfrm>
                <a:off x="1406609" y="3320708"/>
                <a:ext cx="7200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</m:oMath>
                  </m:oMathPara>
                </a14:m>
                <a:endParaRPr lang="ru-RU" sz="2400" i="1" dirty="0">
                  <a:solidFill>
                    <a:srgbClr val="28516A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20AE9D5-5BBE-4EC1-82B8-508436A736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6609" y="3320708"/>
                <a:ext cx="720080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27681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9864B36B-BED7-F24D-A342-74B4FD211369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A77941B-7813-4AB7-922A-BE7EEA95EE49}"/>
                  </a:ext>
                </a:extLst>
              </p:cNvPr>
              <p:cNvSpPr txBox="1"/>
              <p:nvPr/>
            </p:nvSpPr>
            <p:spPr>
              <a:xfrm>
                <a:off x="1187624" y="2683683"/>
                <a:ext cx="7102137" cy="17534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noFill/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 smtClean="0">
                              <a:noFill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noFill/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noFill/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/>
                            <m:e/>
                            <m:e/>
                            <m:e/>
                            <m:e/>
                          </m:eqArr>
                          <m:r>
                            <a:rPr lang="ru-RU" b="0" i="1" smtClean="0">
                              <a:noFill/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</m:t>
                          </m:r>
                          <m:r>
                            <a:rPr lang="ru-RU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</m:t>
                          </m: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                                                 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A77941B-7813-4AB7-922A-BE7EEA95EE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2683683"/>
                <a:ext cx="7102137" cy="175342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E637429C-E4AA-4C54-82CD-8C0299D3D930}"/>
                  </a:ext>
                </a:extLst>
              </p:cNvPr>
              <p:cNvSpPr/>
              <p:nvPr/>
            </p:nvSpPr>
            <p:spPr>
              <a:xfrm>
                <a:off x="5348099" y="2664703"/>
                <a:ext cx="2217210" cy="7861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E637429C-E4AA-4C54-82CD-8C0299D3D9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8099" y="2664703"/>
                <a:ext cx="2217210" cy="78617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AE7338D3-2551-4F1A-BD8E-4DC1CA0D6CEA}"/>
                  </a:ext>
                </a:extLst>
              </p:cNvPr>
              <p:cNvSpPr/>
              <p:nvPr/>
            </p:nvSpPr>
            <p:spPr>
              <a:xfrm>
                <a:off x="2577222" y="3650935"/>
                <a:ext cx="2217210" cy="7861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AE7338D3-2551-4F1A-BD8E-4DC1CA0D6C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7222" y="3650935"/>
                <a:ext cx="2217210" cy="78617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9B65753C-43B4-46A0-9E09-ABF1B4885145}"/>
                  </a:ext>
                </a:extLst>
              </p:cNvPr>
              <p:cNvSpPr/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9B65753C-43B4-46A0-9E09-ABF1B488514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  <a:blipFill>
                <a:blip r:embed="rId7"/>
                <a:stretch>
                  <a:fillRect l="-2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470D94A0-7D25-419B-A944-906E24976E38}"/>
                  </a:ext>
                </a:extLst>
              </p:cNvPr>
              <p:cNvSpPr/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470D94A0-7D25-419B-A944-906E24976E3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  <a:blipFill>
                <a:blip r:embed="rId8"/>
                <a:stretch>
                  <a:fillRect l="-17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5BC3A46E-FB14-48C7-9AE1-E48DC912D303}"/>
              </a:ext>
            </a:extLst>
          </p:cNvPr>
          <p:cNvSpPr/>
          <p:nvPr/>
        </p:nvSpPr>
        <p:spPr>
          <a:xfrm>
            <a:off x="612000" y="692696"/>
            <a:ext cx="31790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Первые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A5312D41-81BA-4AFB-BC91-360B2712AC94}"/>
              </a:ext>
            </a:extLst>
          </p:cNvPr>
          <p:cNvSpPr/>
          <p:nvPr/>
        </p:nvSpPr>
        <p:spPr>
          <a:xfrm>
            <a:off x="612000" y="2132856"/>
            <a:ext cx="31357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Вторые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FE29710D-17B5-4084-8C23-F367EFFDFB9F}"/>
                  </a:ext>
                </a:extLst>
              </p:cNvPr>
              <p:cNvSpPr/>
              <p:nvPr/>
            </p:nvSpPr>
            <p:spPr>
              <a:xfrm>
                <a:off x="4815629" y="3590959"/>
                <a:ext cx="2911823" cy="83343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FE29710D-17B5-4084-8C23-F367EFFDFB9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5629" y="3590959"/>
                <a:ext cx="2911823" cy="833433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B0C33C87-BE77-4906-A357-6EC86C4493B7}"/>
                  </a:ext>
                </a:extLst>
              </p:cNvPr>
              <p:cNvSpPr/>
              <p:nvPr/>
            </p:nvSpPr>
            <p:spPr>
              <a:xfrm>
                <a:off x="3435251" y="2753324"/>
                <a:ext cx="890308" cy="7248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brk m:alnAt="7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B0C33C87-BE77-4906-A357-6EC86C4493B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5251" y="2753324"/>
                <a:ext cx="890308" cy="724814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ED896F9-C869-4F8C-92AE-97C128BC601D}"/>
                  </a:ext>
                </a:extLst>
              </p:cNvPr>
              <p:cNvSpPr txBox="1"/>
              <p:nvPr/>
            </p:nvSpPr>
            <p:spPr>
              <a:xfrm>
                <a:off x="1406609" y="3320708"/>
                <a:ext cx="7200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</m:oMath>
                  </m:oMathPara>
                </a14:m>
                <a:endParaRPr lang="ru-RU" sz="2400" i="1" dirty="0">
                  <a:solidFill>
                    <a:srgbClr val="28516A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ED896F9-C869-4F8C-92AE-97C128BC60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6609" y="3320708"/>
                <a:ext cx="720080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3170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9864B36B-BED7-F24D-A342-74B4FD211369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F85376F-CC65-4AB8-92D3-A8733A193A75}"/>
                  </a:ext>
                </a:extLst>
              </p:cNvPr>
              <p:cNvSpPr txBox="1"/>
              <p:nvPr/>
            </p:nvSpPr>
            <p:spPr>
              <a:xfrm>
                <a:off x="1187624" y="2683683"/>
                <a:ext cx="7102137" cy="17534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noFill/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 smtClean="0">
                              <a:noFill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noFill/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noFill/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/>
                            <m:e/>
                            <m:e/>
                            <m:e/>
                            <m:e/>
                          </m:eqArr>
                          <m:r>
                            <a:rPr lang="ru-RU" b="0" i="1" smtClean="0">
                              <a:noFill/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</m:t>
                          </m:r>
                          <m:r>
                            <a:rPr lang="ru-RU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</m:t>
                          </m: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                                                 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F85376F-CC65-4AB8-92D3-A8733A193A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2683683"/>
                <a:ext cx="7102137" cy="175342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C500291E-62AB-4A31-B982-F125E7449FCC}"/>
                  </a:ext>
                </a:extLst>
              </p:cNvPr>
              <p:cNvSpPr/>
              <p:nvPr/>
            </p:nvSpPr>
            <p:spPr>
              <a:xfrm>
                <a:off x="5348099" y="2664703"/>
                <a:ext cx="2217210" cy="7861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C500291E-62AB-4A31-B982-F125E7449FC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8099" y="2664703"/>
                <a:ext cx="2217210" cy="78617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4F538AB8-840A-42DD-B642-8D195C738FBE}"/>
                  </a:ext>
                </a:extLst>
              </p:cNvPr>
              <p:cNvSpPr/>
              <p:nvPr/>
            </p:nvSpPr>
            <p:spPr>
              <a:xfrm>
                <a:off x="2577222" y="3650935"/>
                <a:ext cx="2217210" cy="7861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4F538AB8-840A-42DD-B642-8D195C738F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7222" y="3650935"/>
                <a:ext cx="2217210" cy="78617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469074BC-BB10-4113-9653-06920A61FBCC}"/>
                  </a:ext>
                </a:extLst>
              </p:cNvPr>
              <p:cNvSpPr/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469074BC-BB10-4113-9653-06920A61FBC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  <a:blipFill>
                <a:blip r:embed="rId7"/>
                <a:stretch>
                  <a:fillRect l="-2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B580ABAC-5137-40C5-8E95-D96EBCCD41C7}"/>
                  </a:ext>
                </a:extLst>
              </p:cNvPr>
              <p:cNvSpPr/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B580ABAC-5137-40C5-8E95-D96EBCCD41C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  <a:blipFill>
                <a:blip r:embed="rId8"/>
                <a:stretch>
                  <a:fillRect l="-17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D8EF1EC7-886D-42A2-8384-3EB25960D51E}"/>
              </a:ext>
            </a:extLst>
          </p:cNvPr>
          <p:cNvSpPr/>
          <p:nvPr/>
        </p:nvSpPr>
        <p:spPr>
          <a:xfrm>
            <a:off x="612000" y="692696"/>
            <a:ext cx="31790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Первые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9AAF3DAD-F160-4E9E-A63F-53D8333E1409}"/>
              </a:ext>
            </a:extLst>
          </p:cNvPr>
          <p:cNvSpPr/>
          <p:nvPr/>
        </p:nvSpPr>
        <p:spPr>
          <a:xfrm>
            <a:off x="612000" y="2132856"/>
            <a:ext cx="31357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Вторые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EA30CC76-F477-43C8-B17E-98544A2150BF}"/>
                  </a:ext>
                </a:extLst>
              </p:cNvPr>
              <p:cNvSpPr/>
              <p:nvPr/>
            </p:nvSpPr>
            <p:spPr>
              <a:xfrm>
                <a:off x="4815629" y="3590959"/>
                <a:ext cx="2911823" cy="83343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EA30CC76-F477-43C8-B17E-98544A2150B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5629" y="3590959"/>
                <a:ext cx="2911823" cy="833433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B452BB31-8847-4C08-BF1A-911ACA5F1FE2}"/>
                  </a:ext>
                </a:extLst>
              </p:cNvPr>
              <p:cNvSpPr/>
              <p:nvPr/>
            </p:nvSpPr>
            <p:spPr>
              <a:xfrm>
                <a:off x="3435251" y="2753324"/>
                <a:ext cx="890308" cy="7248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brk m:alnAt="7"/>
                        </m:rP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B452BB31-8847-4C08-BF1A-911ACA5F1FE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5251" y="2753324"/>
                <a:ext cx="890308" cy="724814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DE75DCF-9C5D-48D3-8F27-768630A84EC0}"/>
                  </a:ext>
                </a:extLst>
              </p:cNvPr>
              <p:cNvSpPr txBox="1"/>
              <p:nvPr/>
            </p:nvSpPr>
            <p:spPr>
              <a:xfrm>
                <a:off x="1406609" y="3320708"/>
                <a:ext cx="7200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</m:oMath>
                  </m:oMathPara>
                </a14:m>
                <a:endParaRPr lang="ru-RU" sz="2400" i="1" dirty="0">
                  <a:solidFill>
                    <a:srgbClr val="28516A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DE75DCF-9C5D-48D3-8F27-768630A84E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6609" y="3320708"/>
                <a:ext cx="720080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B24AD53E-FCE0-4EE8-B19D-78F7AC37C2C4}"/>
                  </a:ext>
                </a:extLst>
              </p:cNvPr>
              <p:cNvSpPr/>
              <p:nvPr/>
            </p:nvSpPr>
            <p:spPr>
              <a:xfrm>
                <a:off x="1221701" y="5257359"/>
                <a:ext cx="136447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 ?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B24AD53E-FCE0-4EE8-B19D-78F7AC37C2C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1701" y="5257359"/>
                <a:ext cx="1364476" cy="461665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81098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3" name="applause.wav"/>
          </p:stSnd>
        </p:sndAc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9864B36B-BED7-F24D-A342-74B4FD211369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F3E131E-D6CE-48F5-A829-6F0F4265D823}"/>
                  </a:ext>
                </a:extLst>
              </p:cNvPr>
              <p:cNvSpPr txBox="1"/>
              <p:nvPr/>
            </p:nvSpPr>
            <p:spPr>
              <a:xfrm>
                <a:off x="1187624" y="2683683"/>
                <a:ext cx="7102137" cy="17534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noFill/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/>
                            <m:e/>
                            <m:e/>
                            <m:e/>
                            <m:e/>
                          </m:eqArr>
                          <m:r>
                            <a:rPr lang="ru-RU" b="0" i="1" smtClean="0">
                              <a:noFill/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</m:t>
                          </m:r>
                          <m:r>
                            <a:rPr lang="ru-RU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</m:t>
                          </m: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                                                 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F3E131E-D6CE-48F5-A829-6F0F4265D8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2683683"/>
                <a:ext cx="7102137" cy="175342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903B315D-77C9-4E08-9927-9831CDB66CC9}"/>
                  </a:ext>
                </a:extLst>
              </p:cNvPr>
              <p:cNvSpPr/>
              <p:nvPr/>
            </p:nvSpPr>
            <p:spPr>
              <a:xfrm>
                <a:off x="5348099" y="2664703"/>
                <a:ext cx="2217210" cy="7861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903B315D-77C9-4E08-9927-9831CDB66CC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8099" y="2664703"/>
                <a:ext cx="2217210" cy="78617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3ED33E91-785E-4ABA-983C-AEF04738FE8E}"/>
                  </a:ext>
                </a:extLst>
              </p:cNvPr>
              <p:cNvSpPr/>
              <p:nvPr/>
            </p:nvSpPr>
            <p:spPr>
              <a:xfrm>
                <a:off x="2577222" y="3650935"/>
                <a:ext cx="2217210" cy="7861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3ED33E91-785E-4ABA-983C-AEF04738FE8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7222" y="3650935"/>
                <a:ext cx="2217210" cy="78617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6E82666D-2040-4F72-A64D-DD460A29709D}"/>
                  </a:ext>
                </a:extLst>
              </p:cNvPr>
              <p:cNvSpPr/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6E82666D-2040-4F72-A64D-DD460A2970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  <a:blipFill>
                <a:blip r:embed="rId7"/>
                <a:stretch>
                  <a:fillRect l="-2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5E9ECECC-F960-4703-B8A9-6800A73AE8FF}"/>
                  </a:ext>
                </a:extLst>
              </p:cNvPr>
              <p:cNvSpPr/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5E9ECECC-F960-4703-B8A9-6800A73AE8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  <a:blipFill>
                <a:blip r:embed="rId8"/>
                <a:stretch>
                  <a:fillRect l="-17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B92BC831-B81D-4FE2-A4A4-87CDDA53EDB1}"/>
              </a:ext>
            </a:extLst>
          </p:cNvPr>
          <p:cNvSpPr/>
          <p:nvPr/>
        </p:nvSpPr>
        <p:spPr>
          <a:xfrm>
            <a:off x="612000" y="692696"/>
            <a:ext cx="31790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Первые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4F019BE0-6562-48C6-A9EF-86E8B9996BDE}"/>
              </a:ext>
            </a:extLst>
          </p:cNvPr>
          <p:cNvSpPr/>
          <p:nvPr/>
        </p:nvSpPr>
        <p:spPr>
          <a:xfrm>
            <a:off x="612000" y="2132856"/>
            <a:ext cx="31357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Вторые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ADCFEA4B-BCDB-4322-A4A9-7ED96B1477C9}"/>
                  </a:ext>
                </a:extLst>
              </p:cNvPr>
              <p:cNvSpPr/>
              <p:nvPr/>
            </p:nvSpPr>
            <p:spPr>
              <a:xfrm>
                <a:off x="4815629" y="3590959"/>
                <a:ext cx="2911823" cy="83343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ADCFEA4B-BCDB-4322-A4A9-7ED96B1477C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5629" y="3590959"/>
                <a:ext cx="2911823" cy="833433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89A2FBD7-BE49-41D5-8C6C-64F15D314425}"/>
                  </a:ext>
                </a:extLst>
              </p:cNvPr>
              <p:cNvSpPr/>
              <p:nvPr/>
            </p:nvSpPr>
            <p:spPr>
              <a:xfrm>
                <a:off x="3435251" y="2753324"/>
                <a:ext cx="890308" cy="7248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brk m:alnAt="7"/>
                        </m:rP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89A2FBD7-BE49-41D5-8C6C-64F15D31442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5251" y="2753324"/>
                <a:ext cx="890308" cy="724814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42A0D80A-020C-41BC-AF69-DB0175C30FB7}"/>
                  </a:ext>
                </a:extLst>
              </p:cNvPr>
              <p:cNvSpPr/>
              <p:nvPr/>
            </p:nvSpPr>
            <p:spPr>
              <a:xfrm>
                <a:off x="1221701" y="5115462"/>
                <a:ext cx="2442976" cy="7454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brk m:alnAt="7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brk m:alnAt="7"/>
                        </m:rP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42A0D80A-020C-41BC-AF69-DB0175C30FB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1701" y="5115462"/>
                <a:ext cx="2442976" cy="74546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16322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21EA05B-857D-4D65-953C-CB8ECE2662FE}"/>
                  </a:ext>
                </a:extLst>
              </p:cNvPr>
              <p:cNvSpPr txBox="1"/>
              <p:nvPr/>
            </p:nvSpPr>
            <p:spPr>
              <a:xfrm>
                <a:off x="1187624" y="2683683"/>
                <a:ext cx="7102137" cy="17534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noFill/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/>
                            <m:e/>
                            <m:e/>
                            <m:e/>
                            <m:e/>
                          </m:eqArr>
                          <m:r>
                            <a:rPr lang="ru-RU" b="0" i="1" smtClean="0">
                              <a:noFill/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</m:t>
                          </m:r>
                          <m:r>
                            <a:rPr lang="ru-RU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</m:t>
                          </m: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                                                 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21EA05B-857D-4D65-953C-CB8ECE2662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2683683"/>
                <a:ext cx="7102137" cy="175342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9864B36B-BED7-F24D-A342-74B4FD211369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2C27ADA1-3AC3-4E20-AC69-090EAE9F6B3C}"/>
                  </a:ext>
                </a:extLst>
              </p:cNvPr>
              <p:cNvSpPr/>
              <p:nvPr/>
            </p:nvSpPr>
            <p:spPr>
              <a:xfrm>
                <a:off x="5348099" y="2664703"/>
                <a:ext cx="2217210" cy="7861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3" name="Прямоугольник 2">
                <a:extLst>
                  <a:ext uri="{FF2B5EF4-FFF2-40B4-BE49-F238E27FC236}">
                    <a16:creationId xmlns:a16="http://schemas.microsoft.com/office/drawing/2014/main" id="{2C27ADA1-3AC3-4E20-AC69-090EAE9F6B3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8099" y="2664703"/>
                <a:ext cx="2217210" cy="78617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32C1BA5-AE94-49A0-A840-121740D8E46A}"/>
                  </a:ext>
                </a:extLst>
              </p:cNvPr>
              <p:cNvSpPr/>
              <p:nvPr/>
            </p:nvSpPr>
            <p:spPr>
              <a:xfrm>
                <a:off x="2577222" y="3650935"/>
                <a:ext cx="2217210" cy="7861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832C1BA5-AE94-49A0-A840-121740D8E4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7222" y="3650935"/>
                <a:ext cx="2217210" cy="78617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0416EA87-C617-4419-945C-6DF6BE6FFCB3}"/>
                  </a:ext>
                </a:extLst>
              </p:cNvPr>
              <p:cNvSpPr/>
              <p:nvPr/>
            </p:nvSpPr>
            <p:spPr>
              <a:xfrm>
                <a:off x="1187624" y="5027104"/>
                <a:ext cx="7942239" cy="9221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p>
                              </m:sSup>
                            </m:den>
                          </m:f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0416EA87-C617-4419-945C-6DF6BE6FFC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5027104"/>
                <a:ext cx="7942239" cy="922176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DED3B040-9F2B-4EFE-A8E7-039296D3C05E}"/>
                  </a:ext>
                </a:extLst>
              </p:cNvPr>
              <p:cNvSpPr/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DED3B040-9F2B-4EFE-A8E7-039296D3C05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  <a:blipFill>
                <a:blip r:embed="rId8"/>
                <a:stretch>
                  <a:fillRect l="-2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C23DD834-5A60-496D-9C6B-68348901F488}"/>
                  </a:ext>
                </a:extLst>
              </p:cNvPr>
              <p:cNvSpPr/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C23DD834-5A60-496D-9C6B-68348901F4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  <a:blipFill>
                <a:blip r:embed="rId9"/>
                <a:stretch>
                  <a:fillRect l="-17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DEA6DE1C-4787-439C-80F4-2AEDB81F8C87}"/>
              </a:ext>
            </a:extLst>
          </p:cNvPr>
          <p:cNvSpPr/>
          <p:nvPr/>
        </p:nvSpPr>
        <p:spPr>
          <a:xfrm>
            <a:off x="612000" y="692696"/>
            <a:ext cx="31790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Первые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7CD7083-61AE-4A30-B6F9-82D628C21BB7}"/>
              </a:ext>
            </a:extLst>
          </p:cNvPr>
          <p:cNvSpPr/>
          <p:nvPr/>
        </p:nvSpPr>
        <p:spPr>
          <a:xfrm>
            <a:off x="612000" y="2132856"/>
            <a:ext cx="31357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Вторые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1BC8CA2B-816C-4D99-8CB7-BB7224D32C06}"/>
                  </a:ext>
                </a:extLst>
              </p:cNvPr>
              <p:cNvSpPr/>
              <p:nvPr/>
            </p:nvSpPr>
            <p:spPr>
              <a:xfrm>
                <a:off x="4815629" y="3590959"/>
                <a:ext cx="2911823" cy="83343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1BC8CA2B-816C-4D99-8CB7-BB7224D32C0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5629" y="3590959"/>
                <a:ext cx="2911823" cy="833433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2B22504F-FD7F-4888-8DC1-CEDF2C15E36D}"/>
                  </a:ext>
                </a:extLst>
              </p:cNvPr>
              <p:cNvSpPr/>
              <p:nvPr/>
            </p:nvSpPr>
            <p:spPr>
              <a:xfrm>
                <a:off x="3435251" y="2753324"/>
                <a:ext cx="890308" cy="7248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brk m:alnAt="7"/>
                        </m:rP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2B22504F-FD7F-4888-8DC1-CEDF2C15E3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5251" y="2753324"/>
                <a:ext cx="890308" cy="724814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76628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9864B36B-BED7-F24D-A342-74B4FD211369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BD5EFC94-C32B-4E53-BDE6-680BA43B6098}"/>
                  </a:ext>
                </a:extLst>
              </p:cNvPr>
              <p:cNvSpPr/>
              <p:nvPr/>
            </p:nvSpPr>
            <p:spPr>
              <a:xfrm>
                <a:off x="1187624" y="5027104"/>
                <a:ext cx="7942239" cy="9221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p>
                              </m:sSup>
                            </m:den>
                          </m:f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BD5EFC94-C32B-4E53-BDE6-680BA43B60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5027104"/>
                <a:ext cx="7942239" cy="92217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0B3533E-9832-45E6-8097-C250BF0EAAF6}"/>
                  </a:ext>
                </a:extLst>
              </p:cNvPr>
              <p:cNvSpPr txBox="1"/>
              <p:nvPr/>
            </p:nvSpPr>
            <p:spPr>
              <a:xfrm>
                <a:off x="1187624" y="2683683"/>
                <a:ext cx="7102137" cy="17534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noFill/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/>
                            <m:e/>
                            <m:e/>
                            <m:e/>
                            <m:e/>
                          </m:eqArr>
                          <m:r>
                            <a:rPr lang="ru-RU" b="0" i="1" smtClean="0">
                              <a:noFill/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</m:t>
                          </m:r>
                          <m:r>
                            <a:rPr lang="ru-RU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</m:t>
                          </m: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                                                 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0B3533E-9832-45E6-8097-C250BF0EAA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2683683"/>
                <a:ext cx="7102137" cy="175342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53281E80-F542-418F-9BB7-4ACECD5A6704}"/>
                  </a:ext>
                </a:extLst>
              </p:cNvPr>
              <p:cNvSpPr/>
              <p:nvPr/>
            </p:nvSpPr>
            <p:spPr>
              <a:xfrm>
                <a:off x="4815629" y="3590959"/>
                <a:ext cx="2911823" cy="83343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53281E80-F542-418F-9BB7-4ACECD5A67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5629" y="3590959"/>
                <a:ext cx="2911823" cy="83343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00CAF368-003C-4B50-9BB6-2DEFB681DF0D}"/>
                  </a:ext>
                </a:extLst>
              </p:cNvPr>
              <p:cNvSpPr/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00CAF368-003C-4B50-9BB6-2DEFB681DF0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  <a:blipFill>
                <a:blip r:embed="rId7"/>
                <a:stretch>
                  <a:fillRect l="-2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C0E6A9EA-1879-4B00-B475-CCDFB1E3E4E9}"/>
                  </a:ext>
                </a:extLst>
              </p:cNvPr>
              <p:cNvSpPr/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C0E6A9EA-1879-4B00-B475-CCDFB1E3E4E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  <a:blipFill>
                <a:blip r:embed="rId8"/>
                <a:stretch>
                  <a:fillRect l="-17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C2FD77EF-4D12-46C6-9F96-C67F33FD2524}"/>
              </a:ext>
            </a:extLst>
          </p:cNvPr>
          <p:cNvSpPr/>
          <p:nvPr/>
        </p:nvSpPr>
        <p:spPr>
          <a:xfrm>
            <a:off x="612000" y="692696"/>
            <a:ext cx="31790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Первые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460CD015-8B8D-4DC8-8D46-45E78B789419}"/>
              </a:ext>
            </a:extLst>
          </p:cNvPr>
          <p:cNvSpPr/>
          <p:nvPr/>
        </p:nvSpPr>
        <p:spPr>
          <a:xfrm>
            <a:off x="612000" y="2132856"/>
            <a:ext cx="31357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Вторые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835F2D99-AA46-4F2A-8484-2565AEDD996E}"/>
                  </a:ext>
                </a:extLst>
              </p:cNvPr>
              <p:cNvSpPr/>
              <p:nvPr/>
            </p:nvSpPr>
            <p:spPr>
              <a:xfrm>
                <a:off x="3435251" y="2753324"/>
                <a:ext cx="890308" cy="7248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brk m:alnAt="7"/>
                        </m:rP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835F2D99-AA46-4F2A-8484-2565AEDD996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5251" y="2753324"/>
                <a:ext cx="890308" cy="724814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0486259A-B8D2-4827-9D0B-C17DDD5D4A86}"/>
                  </a:ext>
                </a:extLst>
              </p:cNvPr>
              <p:cNvSpPr/>
              <p:nvPr/>
            </p:nvSpPr>
            <p:spPr>
              <a:xfrm>
                <a:off x="6326743" y="2884898"/>
                <a:ext cx="42030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0486259A-B8D2-4827-9D0B-C17DDD5D4A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6743" y="2884898"/>
                <a:ext cx="420307" cy="461665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1F5F664A-7465-4D99-A171-4EE9CC8C05D8}"/>
                  </a:ext>
                </a:extLst>
              </p:cNvPr>
              <p:cNvSpPr/>
              <p:nvPr/>
            </p:nvSpPr>
            <p:spPr>
              <a:xfrm>
                <a:off x="3660633" y="3824332"/>
                <a:ext cx="42030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1F5F664A-7465-4D99-A171-4EE9CC8C05D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60633" y="3824332"/>
                <a:ext cx="420307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185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9C94C5C-E9D3-4696-A093-07CACB986BE8}"/>
                  </a:ext>
                </a:extLst>
              </p:cNvPr>
              <p:cNvSpPr txBox="1"/>
              <p:nvPr/>
            </p:nvSpPr>
            <p:spPr>
              <a:xfrm>
                <a:off x="1187624" y="2683683"/>
                <a:ext cx="7102137" cy="17534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ru-RU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noFill/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/>
                            <m:e/>
                            <m:e/>
                            <m:e/>
                            <m:e/>
                          </m:eqArr>
                          <m:r>
                            <a:rPr lang="ru-RU" b="0" i="1" smtClean="0">
                              <a:noFill/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</m:t>
                          </m:r>
                          <m:r>
                            <a:rPr lang="ru-RU" b="0" i="1" smtClean="0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</m:t>
                          </m:r>
                          <m:r>
                            <a:rPr lang="ru-RU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                                                                      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9C94C5C-E9D3-4696-A093-07CACB986B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2683683"/>
                <a:ext cx="7102137" cy="175342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9864B36B-BED7-F24D-A342-74B4FD211369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wrap="square" rIns="0" bIns="0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Пример</a:t>
            </a:r>
            <a:r>
              <a:rPr lang="en-US" sz="3200" b="1" dirty="0">
                <a:solidFill>
                  <a:srgbClr val="28516A"/>
                </a:solidFill>
              </a:rPr>
              <a:t>: </a:t>
            </a:r>
            <a:r>
              <a:rPr lang="ru-RU" sz="3200" b="1" dirty="0">
                <a:solidFill>
                  <a:srgbClr val="28516A"/>
                </a:solidFill>
              </a:rPr>
              <a:t>нормальное распределение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90073E00-94AA-466E-BA0B-249A493838C3}"/>
                  </a:ext>
                </a:extLst>
              </p:cNvPr>
              <p:cNvSpPr/>
              <p:nvPr/>
            </p:nvSpPr>
            <p:spPr>
              <a:xfrm>
                <a:off x="4815629" y="3590959"/>
                <a:ext cx="2911823" cy="83343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90073E00-94AA-466E-BA0B-249A493838C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5629" y="3590959"/>
                <a:ext cx="2911823" cy="83343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78441B01-645D-490C-9CCF-B6309DF029E0}"/>
                  </a:ext>
                </a:extLst>
              </p:cNvPr>
              <p:cNvSpPr/>
              <p:nvPr/>
            </p:nvSpPr>
            <p:spPr>
              <a:xfrm>
                <a:off x="1193184" y="5019602"/>
                <a:ext cx="7123232" cy="92967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∑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</m:den>
                          </m:f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sup>
                          </m:sSup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78441B01-645D-490C-9CCF-B6309DF029E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3184" y="5019602"/>
                <a:ext cx="7123232" cy="92967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DF7AB4DA-C2DF-42CD-A9CB-913FEE5F1282}"/>
                  </a:ext>
                </a:extLst>
              </p:cNvPr>
              <p:cNvSpPr/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𝜕𝜇</m:t>
                          </m:r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⋅∑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DF7AB4DA-C2DF-42CD-A9CB-913FEE5F12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000" y="1300768"/>
                <a:ext cx="3030894" cy="760080"/>
              </a:xfrm>
              <a:prstGeom prst="rect">
                <a:avLst/>
              </a:prstGeom>
              <a:blipFill>
                <a:blip r:embed="rId7"/>
                <a:stretch>
                  <a:fillRect l="-2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99E1511D-F31D-4092-9717-1D38B9948B66}"/>
                  </a:ext>
                </a:extLst>
              </p:cNvPr>
              <p:cNvSpPr/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func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2 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Прямоугольник 17">
                <a:extLst>
                  <a:ext uri="{FF2B5EF4-FFF2-40B4-BE49-F238E27FC236}">
                    <a16:creationId xmlns:a16="http://schemas.microsoft.com/office/drawing/2014/main" id="{99E1511D-F31D-4092-9717-1D38B9948B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0000" y="1300768"/>
                <a:ext cx="3553409" cy="741100"/>
              </a:xfrm>
              <a:prstGeom prst="rect">
                <a:avLst/>
              </a:prstGeom>
              <a:blipFill>
                <a:blip r:embed="rId8"/>
                <a:stretch>
                  <a:fillRect l="-17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CE6BFF95-B6BA-47AB-929F-6A6449D482C2}"/>
              </a:ext>
            </a:extLst>
          </p:cNvPr>
          <p:cNvSpPr/>
          <p:nvPr/>
        </p:nvSpPr>
        <p:spPr>
          <a:xfrm>
            <a:off x="612000" y="692696"/>
            <a:ext cx="31790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Первые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47815E2B-E0A9-4247-BBEE-5D9979E51099}"/>
              </a:ext>
            </a:extLst>
          </p:cNvPr>
          <p:cNvSpPr/>
          <p:nvPr/>
        </p:nvSpPr>
        <p:spPr>
          <a:xfrm>
            <a:off x="612000" y="2132856"/>
            <a:ext cx="31357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800"/>
              </a:spcAft>
              <a:buClr>
                <a:srgbClr val="0059A9"/>
              </a:buClr>
            </a:pPr>
            <a:r>
              <a:rPr lang="ru-RU" sz="2400" dirty="0">
                <a:solidFill>
                  <a:srgbClr val="373737"/>
                </a:solidFill>
              </a:rPr>
              <a:t>Вторые производные</a:t>
            </a:r>
            <a:r>
              <a:rPr lang="en-US" sz="2400" dirty="0">
                <a:solidFill>
                  <a:srgbClr val="373737"/>
                </a:solidFill>
              </a:rPr>
              <a:t>:</a:t>
            </a:r>
            <a:endParaRPr lang="ru-RU" sz="2400" dirty="0">
              <a:solidFill>
                <a:srgbClr val="37373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F848BE56-A3A9-4B82-85FE-19F36C550E38}"/>
                  </a:ext>
                </a:extLst>
              </p:cNvPr>
              <p:cNvSpPr/>
              <p:nvPr/>
            </p:nvSpPr>
            <p:spPr>
              <a:xfrm>
                <a:off x="3435251" y="2753324"/>
                <a:ext cx="890308" cy="7248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brk m:alnAt="7"/>
                        </m:rPr>
                        <a:rPr lang="en-US" sz="240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C0504D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C0504D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>
                <a:extLst>
                  <a:ext uri="{FF2B5EF4-FFF2-40B4-BE49-F238E27FC236}">
                    <a16:creationId xmlns:a16="http://schemas.microsoft.com/office/drawing/2014/main" id="{F848BE56-A3A9-4B82-85FE-19F36C550E3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5251" y="2753324"/>
                <a:ext cx="890308" cy="724814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E1120C07-1E49-4D74-952D-E1703F3A91FE}"/>
                  </a:ext>
                </a:extLst>
              </p:cNvPr>
              <p:cNvSpPr/>
              <p:nvPr/>
            </p:nvSpPr>
            <p:spPr>
              <a:xfrm>
                <a:off x="6326743" y="2884898"/>
                <a:ext cx="42030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E1120C07-1E49-4D74-952D-E1703F3A91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6743" y="2884898"/>
                <a:ext cx="420307" cy="461665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39AA7D09-6242-4324-BA0A-C56D35F01DFD}"/>
                  </a:ext>
                </a:extLst>
              </p:cNvPr>
              <p:cNvSpPr/>
              <p:nvPr/>
            </p:nvSpPr>
            <p:spPr>
              <a:xfrm>
                <a:off x="3660633" y="3824332"/>
                <a:ext cx="42030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0" i="1" smtClean="0">
                          <a:solidFill>
                            <a:srgbClr val="C0504D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ru-RU" sz="2400">
                  <a:solidFill>
                    <a:srgbClr val="C0504D"/>
                  </a:solidFill>
                </a:endParaRPr>
              </a:p>
            </p:txBody>
          </p:sp>
        </mc:Choice>
        <mc:Fallback xmlns="">
          <p:sp>
            <p:nvSpPr>
              <p:cNvPr id="24" name="Прямоугольник 23">
                <a:extLst>
                  <a:ext uri="{FF2B5EF4-FFF2-40B4-BE49-F238E27FC236}">
                    <a16:creationId xmlns:a16="http://schemas.microsoft.com/office/drawing/2014/main" id="{39AA7D09-6242-4324-BA0A-C56D35F01D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60633" y="3824332"/>
                <a:ext cx="420307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9481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Тема Office">
  <a:themeElements>
    <a:clrScheme name="Другая 5">
      <a:dk1>
        <a:srgbClr val="3A3A3A"/>
      </a:dk1>
      <a:lt1>
        <a:srgbClr val="E9E9E9"/>
      </a:lt1>
      <a:dk2>
        <a:srgbClr val="953734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Myriad Pro+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5727591</TotalTime>
  <Words>5251</Words>
  <Application>Microsoft Macintosh PowerPoint</Application>
  <PresentationFormat>On-screen Show (4:3)</PresentationFormat>
  <Paragraphs>1167</Paragraphs>
  <Slides>130</Slides>
  <Notes>107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130</vt:i4>
      </vt:variant>
    </vt:vector>
  </HeadingPairs>
  <TitlesOfParts>
    <vt:vector size="139" baseType="lpstr">
      <vt:lpstr>Arial</vt:lpstr>
      <vt:lpstr>Calibri</vt:lpstr>
      <vt:lpstr>Cambria Math</vt:lpstr>
      <vt:lpstr>DIN Alternate Bold</vt:lpstr>
      <vt:lpstr>Helvetica Neue Medium</vt:lpstr>
      <vt:lpstr>Myriad Pro</vt:lpstr>
      <vt:lpstr>MyriadPro-Bold</vt:lpstr>
      <vt:lpstr>MyriadPro-Regular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Дельта-метод</vt:lpstr>
      <vt:lpstr>Дельта-метод</vt:lpstr>
      <vt:lpstr>Дельта-метод</vt:lpstr>
      <vt:lpstr>Пример:</vt:lpstr>
      <vt:lpstr>Пример:</vt:lpstr>
      <vt:lpstr>Пример:</vt:lpstr>
      <vt:lpstr>Пример:</vt:lpstr>
      <vt:lpstr>Двумерный дельта-метод</vt:lpstr>
      <vt:lpstr>Двумерный дельта-метод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User</dc:creator>
  <cp:lastModifiedBy>Filipp Ulyankin</cp:lastModifiedBy>
  <cp:revision>1965</cp:revision>
  <cp:lastPrinted>2020-06-29T18:33:19Z</cp:lastPrinted>
  <dcterms:created xsi:type="dcterms:W3CDTF">2005-01-01T07:06:31Z</dcterms:created>
  <dcterms:modified xsi:type="dcterms:W3CDTF">2021-02-15T17:13:18Z</dcterms:modified>
</cp:coreProperties>
</file>

<file path=docProps/thumbnail.jpeg>
</file>